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8/27/2021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8/27/2021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youtube.co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video" Target="https://www.youtube.com/embed/WBYYFbStfH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Exercise log for 9/2/21</a:t>
            </a:r>
            <a:endParaRPr lang="en-US" dirty="0"/>
          </a:p>
        </p:txBody>
      </p:sp>
      <p:pic>
        <p:nvPicPr>
          <p:cNvPr id="7" name="Content Placeholder 6"/>
          <p:cNvPicPr>
            <a:picLocks noGrp="1" noChangeAspect="1"/>
          </p:cNvPicPr>
          <p:nvPr>
            <p:ph sz="half" idx="1"/>
          </p:nvPr>
        </p:nvPicPr>
        <p:blipFill>
          <a:blip r:embed="rId2"/>
          <a:stretch>
            <a:fillRect/>
          </a:stretch>
        </p:blipFill>
        <p:spPr>
          <a:xfrm>
            <a:off x="989215" y="2141537"/>
            <a:ext cx="3720036" cy="4449917"/>
          </a:xfrm>
          <a:prstGeom prst="rect">
            <a:avLst/>
          </a:prstGeom>
        </p:spPr>
      </p:pic>
      <p:pic>
        <p:nvPicPr>
          <p:cNvPr id="8" name="Content Placeholder 7"/>
          <p:cNvPicPr>
            <a:picLocks noGrp="1" noChangeAspect="1"/>
          </p:cNvPicPr>
          <p:nvPr>
            <p:ph sz="half" idx="2"/>
          </p:nvPr>
        </p:nvPicPr>
        <p:blipFill>
          <a:blip r:embed="rId3"/>
          <a:stretch>
            <a:fillRect/>
          </a:stretch>
        </p:blipFill>
        <p:spPr>
          <a:xfrm>
            <a:off x="6101542" y="2141538"/>
            <a:ext cx="3779826" cy="4415632"/>
          </a:xfrm>
          <a:prstGeom prst="rect">
            <a:avLst/>
          </a:prstGeom>
        </p:spPr>
      </p:pic>
      <p:pic>
        <p:nvPicPr>
          <p:cNvPr id="9" name="Picture 8"/>
          <p:cNvPicPr>
            <a:picLocks noChangeAspect="1"/>
          </p:cNvPicPr>
          <p:nvPr/>
        </p:nvPicPr>
        <p:blipFill>
          <a:blip r:embed="rId4"/>
          <a:stretch>
            <a:fillRect/>
          </a:stretch>
        </p:blipFill>
        <p:spPr>
          <a:xfrm>
            <a:off x="1700208" y="2866206"/>
            <a:ext cx="512108" cy="493819"/>
          </a:xfrm>
          <a:prstGeom prst="rect">
            <a:avLst/>
          </a:prstGeom>
        </p:spPr>
      </p:pic>
      <p:pic>
        <p:nvPicPr>
          <p:cNvPr id="10" name="Picture 9"/>
          <p:cNvPicPr>
            <a:picLocks noChangeAspect="1"/>
          </p:cNvPicPr>
          <p:nvPr/>
        </p:nvPicPr>
        <p:blipFill>
          <a:blip r:embed="rId5"/>
          <a:stretch>
            <a:fillRect/>
          </a:stretch>
        </p:blipFill>
        <p:spPr>
          <a:xfrm>
            <a:off x="2593179" y="3113115"/>
            <a:ext cx="512108" cy="493819"/>
          </a:xfrm>
          <a:prstGeom prst="rect">
            <a:avLst/>
          </a:prstGeom>
        </p:spPr>
      </p:pic>
      <p:pic>
        <p:nvPicPr>
          <p:cNvPr id="11" name="Picture 10"/>
          <p:cNvPicPr>
            <a:picLocks noChangeAspect="1"/>
          </p:cNvPicPr>
          <p:nvPr/>
        </p:nvPicPr>
        <p:blipFill>
          <a:blip r:embed="rId6"/>
          <a:stretch>
            <a:fillRect/>
          </a:stretch>
        </p:blipFill>
        <p:spPr>
          <a:xfrm>
            <a:off x="2330433" y="2951557"/>
            <a:ext cx="1019596" cy="323116"/>
          </a:xfrm>
          <a:prstGeom prst="rect">
            <a:avLst/>
          </a:prstGeom>
        </p:spPr>
      </p:pic>
      <p:pic>
        <p:nvPicPr>
          <p:cNvPr id="12" name="Picture 11"/>
          <p:cNvPicPr>
            <a:picLocks noChangeAspect="1"/>
          </p:cNvPicPr>
          <p:nvPr/>
        </p:nvPicPr>
        <p:blipFill>
          <a:blip r:embed="rId7"/>
          <a:stretch>
            <a:fillRect/>
          </a:stretch>
        </p:blipFill>
        <p:spPr>
          <a:xfrm>
            <a:off x="3382083" y="3332590"/>
            <a:ext cx="445047" cy="274344"/>
          </a:xfrm>
          <a:prstGeom prst="rect">
            <a:avLst/>
          </a:prstGeom>
        </p:spPr>
      </p:pic>
      <p:pic>
        <p:nvPicPr>
          <p:cNvPr id="13" name="Picture 12"/>
          <p:cNvPicPr>
            <a:picLocks noChangeAspect="1"/>
          </p:cNvPicPr>
          <p:nvPr/>
        </p:nvPicPr>
        <p:blipFill>
          <a:blip r:embed="rId8"/>
          <a:stretch>
            <a:fillRect/>
          </a:stretch>
        </p:blipFill>
        <p:spPr>
          <a:xfrm>
            <a:off x="3975899" y="3287173"/>
            <a:ext cx="256054" cy="323116"/>
          </a:xfrm>
          <a:prstGeom prst="rect">
            <a:avLst/>
          </a:prstGeom>
        </p:spPr>
      </p:pic>
    </p:spTree>
    <p:extLst>
      <p:ext uri="{BB962C8B-B14F-4D97-AF65-F5344CB8AC3E}">
        <p14:creationId xmlns:p14="http://schemas.microsoft.com/office/powerpoint/2010/main" val="790787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Hypnosis</a:t>
            </a:r>
          </a:p>
        </p:txBody>
      </p:sp>
      <p:sp>
        <p:nvSpPr>
          <p:cNvPr id="3" name="Content Placeholder 2"/>
          <p:cNvSpPr>
            <a:spLocks noGrp="1"/>
          </p:cNvSpPr>
          <p:nvPr>
            <p:ph sz="half" idx="1"/>
          </p:nvPr>
        </p:nvSpPr>
        <p:spPr/>
        <p:txBody>
          <a:bodyPr>
            <a:normAutofit/>
          </a:bodyPr>
          <a:lstStyle/>
          <a:p>
            <a:r>
              <a:rPr lang="en-US" sz="2400" dirty="0"/>
              <a:t>Internally concentrate on moving your thoughts away from problems and anxieties.  You will need to work with a trained professional in order to do this.</a:t>
            </a:r>
          </a:p>
        </p:txBody>
      </p:sp>
      <p:pic>
        <p:nvPicPr>
          <p:cNvPr id="5" name="Content Placeholder 4"/>
          <p:cNvPicPr>
            <a:picLocks noGrp="1" noChangeAspect="1"/>
          </p:cNvPicPr>
          <p:nvPr>
            <p:ph sz="half" idx="2"/>
          </p:nvPr>
        </p:nvPicPr>
        <p:blipFill>
          <a:blip r:embed="rId2"/>
          <a:stretch>
            <a:fillRect/>
          </a:stretch>
        </p:blipFill>
        <p:spPr>
          <a:xfrm>
            <a:off x="6185694" y="2547144"/>
            <a:ext cx="4267200" cy="2838450"/>
          </a:xfrm>
          <a:prstGeom prst="rect">
            <a:avLst/>
          </a:prstGeom>
        </p:spPr>
      </p:pic>
    </p:spTree>
    <p:extLst>
      <p:ext uri="{BB962C8B-B14F-4D97-AF65-F5344CB8AC3E}">
        <p14:creationId xmlns:p14="http://schemas.microsoft.com/office/powerpoint/2010/main" val="2193595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Relaxation audiotapes and videotapes</a:t>
            </a:r>
          </a:p>
        </p:txBody>
      </p:sp>
      <p:sp>
        <p:nvSpPr>
          <p:cNvPr id="3" name="Content Placeholder 2"/>
          <p:cNvSpPr>
            <a:spLocks noGrp="1"/>
          </p:cNvSpPr>
          <p:nvPr>
            <p:ph sz="half" idx="1"/>
          </p:nvPr>
        </p:nvSpPr>
        <p:spPr/>
        <p:txBody>
          <a:bodyPr>
            <a:normAutofit/>
          </a:bodyPr>
          <a:lstStyle/>
          <a:p>
            <a:r>
              <a:rPr lang="en-US" sz="2800" dirty="0"/>
              <a:t>Provide instruction for relaxation</a:t>
            </a:r>
            <a:r>
              <a:rPr lang="en-US" sz="2800" dirty="0" smtClean="0"/>
              <a:t>.</a:t>
            </a:r>
          </a:p>
          <a:p>
            <a:pPr lvl="1"/>
            <a:r>
              <a:rPr lang="en-US" sz="2600" dirty="0" smtClean="0">
                <a:hlinkClick r:id="rId2"/>
              </a:rPr>
              <a:t>www.youtube.com</a:t>
            </a:r>
            <a:r>
              <a:rPr lang="en-US" sz="2600" dirty="0" smtClean="0"/>
              <a:t> has many videos free!</a:t>
            </a:r>
            <a:endParaRPr lang="en-US" sz="26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21363" y="2654140"/>
            <a:ext cx="4995862" cy="2624457"/>
          </a:xfrm>
        </p:spPr>
      </p:pic>
    </p:spTree>
    <p:extLst>
      <p:ext uri="{BB962C8B-B14F-4D97-AF65-F5344CB8AC3E}">
        <p14:creationId xmlns:p14="http://schemas.microsoft.com/office/powerpoint/2010/main" val="2525807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u="sng" dirty="0"/>
              <a:t>Massage</a:t>
            </a:r>
            <a:r>
              <a:rPr lang="en-US" dirty="0"/>
              <a:t> </a:t>
            </a:r>
          </a:p>
        </p:txBody>
      </p:sp>
      <p:sp>
        <p:nvSpPr>
          <p:cNvPr id="3" name="Content Placeholder 2"/>
          <p:cNvSpPr>
            <a:spLocks noGrp="1"/>
          </p:cNvSpPr>
          <p:nvPr>
            <p:ph sz="half" idx="1"/>
          </p:nvPr>
        </p:nvSpPr>
        <p:spPr/>
        <p:txBody>
          <a:bodyPr>
            <a:normAutofit lnSpcReduction="10000"/>
          </a:bodyPr>
          <a:lstStyle/>
          <a:p>
            <a:r>
              <a:rPr lang="en-US" dirty="0"/>
              <a:t>Reduces pain, brings warmth and loosens tense muscles.  Massages can be done on your own or you can ask your doctor for a referral to a trained professional who has experience working with people who have arthritis. When self-massaging</a:t>
            </a:r>
            <a:r>
              <a:rPr lang="en-US" dirty="0" smtClean="0"/>
              <a:t>:</a:t>
            </a:r>
          </a:p>
          <a:p>
            <a:pPr lvl="1"/>
            <a:r>
              <a:rPr lang="en-US" dirty="0"/>
              <a:t>Stop if you feel pain.</a:t>
            </a:r>
          </a:p>
          <a:p>
            <a:pPr lvl="1"/>
            <a:r>
              <a:rPr lang="en-US" dirty="0"/>
              <a:t>Don’t massage a painful or swollen joint.</a:t>
            </a:r>
          </a:p>
          <a:p>
            <a:pPr lvl="1"/>
            <a:r>
              <a:rPr lang="en-US" dirty="0"/>
              <a:t>Use lotion or oil on your hands for a smooth massage.  Be sure to test the product on a small patch of skin before spreading.</a:t>
            </a:r>
          </a:p>
          <a:p>
            <a:pPr lvl="1"/>
            <a:r>
              <a:rPr lang="en-US" dirty="0"/>
              <a:t>If you use menthol gel, remove it before using heat treatment in order to prevent burns.</a:t>
            </a:r>
          </a:p>
        </p:txBody>
      </p:sp>
      <p:pic>
        <p:nvPicPr>
          <p:cNvPr id="5" name="Content Placeholder 4"/>
          <p:cNvPicPr>
            <a:picLocks noGrp="1" noChangeAspect="1"/>
          </p:cNvPicPr>
          <p:nvPr>
            <p:ph sz="half" idx="2"/>
          </p:nvPr>
        </p:nvPicPr>
        <p:blipFill>
          <a:blip r:embed="rId2"/>
          <a:stretch>
            <a:fillRect/>
          </a:stretch>
        </p:blipFill>
        <p:spPr>
          <a:xfrm>
            <a:off x="5821363" y="2717403"/>
            <a:ext cx="4995862" cy="2497931"/>
          </a:xfrm>
          <a:prstGeom prst="rect">
            <a:avLst/>
          </a:prstGeom>
        </p:spPr>
      </p:pic>
    </p:spTree>
    <p:extLst>
      <p:ext uri="{BB962C8B-B14F-4D97-AF65-F5344CB8AC3E}">
        <p14:creationId xmlns:p14="http://schemas.microsoft.com/office/powerpoint/2010/main" val="2287887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a:t>Sleep</a:t>
            </a:r>
          </a:p>
        </p:txBody>
      </p:sp>
      <p:sp>
        <p:nvSpPr>
          <p:cNvPr id="3" name="Content Placeholder 2"/>
          <p:cNvSpPr>
            <a:spLocks noGrp="1"/>
          </p:cNvSpPr>
          <p:nvPr>
            <p:ph sz="half" idx="1"/>
          </p:nvPr>
        </p:nvSpPr>
        <p:spPr/>
        <p:txBody>
          <a:bodyPr>
            <a:normAutofit/>
          </a:bodyPr>
          <a:lstStyle/>
          <a:p>
            <a:r>
              <a:rPr lang="en-US" sz="2400" dirty="0"/>
              <a:t>Make sure to get enough sleep in order to restore your energy and rest your joints.  The National Sleep Foundation recommends 7-9 hours/ day for adults.</a:t>
            </a:r>
          </a:p>
        </p:txBody>
      </p:sp>
      <p:pic>
        <p:nvPicPr>
          <p:cNvPr id="5" name="Content Placeholder 4"/>
          <p:cNvPicPr>
            <a:picLocks noGrp="1" noChangeAspect="1"/>
          </p:cNvPicPr>
          <p:nvPr>
            <p:ph sz="half" idx="2"/>
          </p:nvPr>
        </p:nvPicPr>
        <p:blipFill>
          <a:blip r:embed="rId2"/>
          <a:stretch>
            <a:fillRect/>
          </a:stretch>
        </p:blipFill>
        <p:spPr>
          <a:xfrm>
            <a:off x="5886186" y="2141538"/>
            <a:ext cx="4866216" cy="3649662"/>
          </a:xfrm>
          <a:prstGeom prst="rect">
            <a:avLst/>
          </a:prstGeom>
        </p:spPr>
      </p:pic>
    </p:spTree>
    <p:extLst>
      <p:ext uri="{BB962C8B-B14F-4D97-AF65-F5344CB8AC3E}">
        <p14:creationId xmlns:p14="http://schemas.microsoft.com/office/powerpoint/2010/main" val="3743338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TAI CHI</a:t>
            </a:r>
          </a:p>
        </p:txBody>
      </p:sp>
      <p:sp>
        <p:nvSpPr>
          <p:cNvPr id="3" name="Content Placeholder 2"/>
          <p:cNvSpPr>
            <a:spLocks noGrp="1"/>
          </p:cNvSpPr>
          <p:nvPr>
            <p:ph sz="half" idx="1"/>
          </p:nvPr>
        </p:nvSpPr>
        <p:spPr/>
        <p:txBody>
          <a:bodyPr/>
          <a:lstStyle/>
          <a:p>
            <a:r>
              <a:rPr lang="en-US" dirty="0"/>
              <a:t>Tai chi emerged sometime between the 1300s and 1600s in China.  Its roots are in the martial arts, however the movements are never aggressive; the art of tai chi is light, controlled, and flowing.  Tai chi consists of a series of movements and breathing exercises designed to build strength, restore balance and increase flexibility.  The slow movements of Tai Chi gently guide the joints through their range of motion, while emphasizing breathing in order to relieve stress and anxiety. </a:t>
            </a:r>
          </a:p>
        </p:txBody>
      </p:sp>
      <p:pic>
        <p:nvPicPr>
          <p:cNvPr id="5" name="Content Placeholder 4"/>
          <p:cNvPicPr>
            <a:picLocks noGrp="1" noChangeAspect="1"/>
          </p:cNvPicPr>
          <p:nvPr>
            <p:ph sz="half" idx="2"/>
          </p:nvPr>
        </p:nvPicPr>
        <p:blipFill>
          <a:blip r:embed="rId2"/>
          <a:stretch>
            <a:fillRect/>
          </a:stretch>
        </p:blipFill>
        <p:spPr>
          <a:xfrm>
            <a:off x="5821363" y="2531154"/>
            <a:ext cx="4995862" cy="2870429"/>
          </a:xfrm>
          <a:prstGeom prst="rect">
            <a:avLst/>
          </a:prstGeom>
        </p:spPr>
      </p:pic>
    </p:spTree>
    <p:extLst>
      <p:ext uri="{BB962C8B-B14F-4D97-AF65-F5344CB8AC3E}">
        <p14:creationId xmlns:p14="http://schemas.microsoft.com/office/powerpoint/2010/main" val="890711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Getting </a:t>
            </a:r>
            <a:r>
              <a:rPr lang="en-US" dirty="0" smtClean="0"/>
              <a:t>Started</a:t>
            </a:r>
            <a:br>
              <a:rPr lang="en-US" dirty="0" smtClean="0"/>
            </a:br>
            <a:endParaRPr lang="en-US" dirty="0"/>
          </a:p>
        </p:txBody>
      </p:sp>
      <p:sp>
        <p:nvSpPr>
          <p:cNvPr id="3" name="Content Placeholder 2"/>
          <p:cNvSpPr>
            <a:spLocks noGrp="1"/>
          </p:cNvSpPr>
          <p:nvPr>
            <p:ph sz="half" idx="1"/>
          </p:nvPr>
        </p:nvSpPr>
        <p:spPr/>
        <p:txBody>
          <a:bodyPr/>
          <a:lstStyle/>
          <a:p>
            <a:r>
              <a:rPr lang="en-US" dirty="0"/>
              <a:t>Once scarce, classes can now be found through church centers, community centers, senior centers, YMCA's, martial arts schools, gyms, or your local park district.  Once you are advanced in Tai Chi you can practice in the privacy of your home.  However, it is best to initially learn from a teacher who can make sure you are doing the moves correctly.</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0307" y="1750839"/>
            <a:ext cx="6030432" cy="4658273"/>
          </a:xfrm>
        </p:spPr>
      </p:pic>
      <p:sp>
        <p:nvSpPr>
          <p:cNvPr id="7" name="Oval 6"/>
          <p:cNvSpPr/>
          <p:nvPr/>
        </p:nvSpPr>
        <p:spPr>
          <a:xfrm>
            <a:off x="8955523" y="3906982"/>
            <a:ext cx="886746" cy="3158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028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Tai Chi and Arthritis</a:t>
            </a:r>
          </a:p>
        </p:txBody>
      </p:sp>
      <p:sp>
        <p:nvSpPr>
          <p:cNvPr id="3" name="Content Placeholder 2"/>
          <p:cNvSpPr>
            <a:spLocks noGrp="1"/>
          </p:cNvSpPr>
          <p:nvPr>
            <p:ph sz="half" idx="1"/>
          </p:nvPr>
        </p:nvSpPr>
        <p:spPr/>
        <p:txBody>
          <a:bodyPr/>
          <a:lstStyle/>
          <a:p>
            <a:r>
              <a:rPr lang="en-US" dirty="0"/>
              <a:t>"There's no doubt that Tai Chi, done properly, can be a beneficial exercise for people with arthritis," says Paul Lam, MD, a family practitioner and Tai Chi master who designed the Australian arthritis program.  The gentle movements of Tai Chi can reduce pain by increasing circulation, which helps to stimulate the repair of damaged joints and joint surfaces. With its gentle easy to learn movements Tai Chi seems almost tailor-made for soothing sore joints and muscles.</a:t>
            </a:r>
          </a:p>
        </p:txBody>
      </p:sp>
      <p:pic>
        <p:nvPicPr>
          <p:cNvPr id="9" name="Content Placeholder 8"/>
          <p:cNvPicPr>
            <a:picLocks noGrp="1" noChangeAspect="1"/>
          </p:cNvPicPr>
          <p:nvPr>
            <p:ph sz="half" idx="2"/>
          </p:nvPr>
        </p:nvPicPr>
        <p:blipFill>
          <a:blip r:embed="rId2"/>
          <a:stretch>
            <a:fillRect/>
          </a:stretch>
        </p:blipFill>
        <p:spPr>
          <a:xfrm>
            <a:off x="5971381" y="2370931"/>
            <a:ext cx="4695825" cy="3190875"/>
          </a:xfrm>
          <a:prstGeom prst="rect">
            <a:avLst/>
          </a:prstGeom>
        </p:spPr>
      </p:pic>
    </p:spTree>
    <p:extLst>
      <p:ext uri="{BB962C8B-B14F-4D97-AF65-F5344CB8AC3E}">
        <p14:creationId xmlns:p14="http://schemas.microsoft.com/office/powerpoint/2010/main" val="600954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b="1" u="sng" dirty="0"/>
              <a:t>More Benefits of Tai Chi</a:t>
            </a:r>
          </a:p>
        </p:txBody>
      </p:sp>
      <p:sp>
        <p:nvSpPr>
          <p:cNvPr id="6" name="Content Placeholder 5"/>
          <p:cNvSpPr>
            <a:spLocks noGrp="1"/>
          </p:cNvSpPr>
          <p:nvPr>
            <p:ph idx="1"/>
          </p:nvPr>
        </p:nvSpPr>
        <p:spPr/>
        <p:txBody>
          <a:bodyPr>
            <a:normAutofit/>
          </a:bodyPr>
          <a:lstStyle/>
          <a:p>
            <a:r>
              <a:rPr lang="en-US" dirty="0"/>
              <a:t>Tai Chi is considered to be one of the most beneficial forms of exercise for the elderly.  Tai Chi offers numerous physical benefits, such as improving deeper breathing while enhancing coordination and fine motor skills.  Perhaps most importantly though is its ability to promote better balance by improving stance and using proper form.  Improving one's balance can reduce your risk of falling by about 40%.  Mentally, Tai Chi has the power to reduce stress while increasing relaxation, concentration, and mental focus. Improvements in these areas have the ability to control one's sense of balance.</a:t>
            </a:r>
          </a:p>
        </p:txBody>
      </p:sp>
    </p:spTree>
    <p:extLst>
      <p:ext uri="{BB962C8B-B14F-4D97-AF65-F5344CB8AC3E}">
        <p14:creationId xmlns:p14="http://schemas.microsoft.com/office/powerpoint/2010/main" val="286011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YOGA</a:t>
            </a:r>
          </a:p>
        </p:txBody>
      </p:sp>
      <p:sp>
        <p:nvSpPr>
          <p:cNvPr id="3" name="Content Placeholder 2"/>
          <p:cNvSpPr>
            <a:spLocks noGrp="1"/>
          </p:cNvSpPr>
          <p:nvPr>
            <p:ph sz="half" idx="1"/>
          </p:nvPr>
        </p:nvSpPr>
        <p:spPr/>
        <p:txBody>
          <a:bodyPr/>
          <a:lstStyle/>
          <a:p>
            <a:r>
              <a:rPr lang="en-US" dirty="0"/>
              <a:t>Yoga, which means “to unite”, is the practice of uniting all aspects of a person - body, mind and spirit - through physical postures, breathing exercises and meditation.  Once considered a new-age form of exercise, millions of people of all ages and all levels of wellness practice yoga.  This ancient practice helps people to deal with the stress of modern life while improving flexibility, strength, and balance.  No matter what form of yoga you choose to practice, all yoga forms aim to increase physical fitness while promoting positive thoughts and feelings. </a:t>
            </a:r>
          </a:p>
        </p:txBody>
      </p:sp>
      <p:pic>
        <p:nvPicPr>
          <p:cNvPr id="5" name="Content Placeholder 4"/>
          <p:cNvPicPr>
            <a:picLocks noGrp="1" noChangeAspect="1"/>
          </p:cNvPicPr>
          <p:nvPr>
            <p:ph sz="half" idx="2"/>
          </p:nvPr>
        </p:nvPicPr>
        <p:blipFill>
          <a:blip r:embed="rId2"/>
          <a:stretch>
            <a:fillRect/>
          </a:stretch>
        </p:blipFill>
        <p:spPr>
          <a:xfrm>
            <a:off x="6414294" y="2537619"/>
            <a:ext cx="3810000" cy="2857500"/>
          </a:xfrm>
          <a:prstGeom prst="rect">
            <a:avLst/>
          </a:prstGeom>
        </p:spPr>
      </p:pic>
    </p:spTree>
    <p:extLst>
      <p:ext uri="{BB962C8B-B14F-4D97-AF65-F5344CB8AC3E}">
        <p14:creationId xmlns:p14="http://schemas.microsoft.com/office/powerpoint/2010/main" val="3868250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u="sng" dirty="0"/>
              <a:t>Getting Started</a:t>
            </a:r>
          </a:p>
        </p:txBody>
      </p:sp>
      <p:sp>
        <p:nvSpPr>
          <p:cNvPr id="3" name="Content Placeholder 2"/>
          <p:cNvSpPr>
            <a:spLocks noGrp="1"/>
          </p:cNvSpPr>
          <p:nvPr>
            <p:ph sz="half" idx="1"/>
          </p:nvPr>
        </p:nvSpPr>
        <p:spPr/>
        <p:txBody>
          <a:bodyPr>
            <a:normAutofit/>
          </a:bodyPr>
          <a:lstStyle/>
          <a:p>
            <a:r>
              <a:rPr lang="en-US" sz="2400" dirty="0"/>
              <a:t>Finding a yoga class is not difficult.  Yoga is offered everywhere from specialized yoga centers, to university campuses, hospitals, and local park districts.  Classes will normally offer a yoga mat to the participants. </a:t>
            </a:r>
          </a:p>
        </p:txBody>
      </p:sp>
      <p:pic>
        <p:nvPicPr>
          <p:cNvPr id="5" name="Content Placeholder 4"/>
          <p:cNvPicPr>
            <a:picLocks noGrp="1" noChangeAspect="1"/>
          </p:cNvPicPr>
          <p:nvPr>
            <p:ph sz="half" idx="2"/>
          </p:nvPr>
        </p:nvPicPr>
        <p:blipFill>
          <a:blip r:embed="rId2"/>
          <a:stretch>
            <a:fillRect/>
          </a:stretch>
        </p:blipFill>
        <p:spPr>
          <a:xfrm>
            <a:off x="5946345" y="1926017"/>
            <a:ext cx="5974106" cy="4610321"/>
          </a:xfrm>
          <a:prstGeom prst="rect">
            <a:avLst/>
          </a:prstGeom>
          <a:noFill/>
        </p:spPr>
      </p:pic>
      <p:sp>
        <p:nvSpPr>
          <p:cNvPr id="6" name="Oval 5"/>
          <p:cNvSpPr/>
          <p:nvPr/>
        </p:nvSpPr>
        <p:spPr>
          <a:xfrm>
            <a:off x="6799811" y="4064924"/>
            <a:ext cx="565266" cy="3325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966960" y="4056611"/>
            <a:ext cx="598516" cy="3241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21040" y="4754880"/>
            <a:ext cx="698269" cy="108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51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Session 22: Stress Management</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8391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u="sng" dirty="0"/>
              <a:t>Arthritis and Yoga</a:t>
            </a:r>
          </a:p>
        </p:txBody>
      </p:sp>
      <p:sp>
        <p:nvSpPr>
          <p:cNvPr id="3" name="Content Placeholder 2"/>
          <p:cNvSpPr>
            <a:spLocks noGrp="1"/>
          </p:cNvSpPr>
          <p:nvPr>
            <p:ph type="body" idx="1"/>
          </p:nvPr>
        </p:nvSpPr>
        <p:spPr>
          <a:xfrm>
            <a:off x="685800" y="3733800"/>
            <a:ext cx="10131428" cy="2057400"/>
          </a:xfrm>
        </p:spPr>
        <p:txBody>
          <a:bodyPr>
            <a:normAutofit fontScale="47500" lnSpcReduction="20000"/>
          </a:bodyPr>
          <a:lstStyle/>
          <a:p>
            <a:pPr algn="ctr"/>
            <a:r>
              <a:rPr lang="en-US" sz="5100" dirty="0"/>
              <a:t>Yoga is a low-impact exercise that induces relaxation and helps tone and strengthen your muscles and loosen your joints.  Keeping your joints as limber as possible can help to reduce the amount of stiffness one feels.  Practicing yoga can help arthritis patients experience greater mobility of the joints, relief from pain and a reduction in inflammation.  Let's get stretching!  </a:t>
            </a:r>
          </a:p>
          <a:p>
            <a:pPr algn="ctr"/>
            <a:endParaRPr lang="en-US" dirty="0"/>
          </a:p>
          <a:p>
            <a:pPr algn="ctr"/>
            <a:endParaRPr lang="en-US" dirty="0"/>
          </a:p>
        </p:txBody>
      </p:sp>
    </p:spTree>
    <p:extLst>
      <p:ext uri="{BB962C8B-B14F-4D97-AF65-F5344CB8AC3E}">
        <p14:creationId xmlns:p14="http://schemas.microsoft.com/office/powerpoint/2010/main" val="150301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u="sng" dirty="0" smtClean="0"/>
              <a:t>Discussion question</a:t>
            </a:r>
            <a:endParaRPr lang="en-US" b="1" u="sng" dirty="0"/>
          </a:p>
        </p:txBody>
      </p:sp>
      <p:sp>
        <p:nvSpPr>
          <p:cNvPr id="6" name="Text Placeholder 5"/>
          <p:cNvSpPr>
            <a:spLocks noGrp="1"/>
          </p:cNvSpPr>
          <p:nvPr>
            <p:ph type="body" sz="quarter" idx="13"/>
          </p:nvPr>
        </p:nvSpPr>
        <p:spPr/>
        <p:txBody>
          <a:bodyPr>
            <a:normAutofit/>
          </a:bodyPr>
          <a:lstStyle/>
          <a:p>
            <a:pPr algn="ctr"/>
            <a:r>
              <a:rPr lang="en-US" sz="4000" dirty="0" smtClean="0"/>
              <a:t>What do you do to manage your stress?</a:t>
            </a:r>
            <a:endParaRPr lang="en-US" sz="40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14321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a:t>What is Stress?</a:t>
            </a:r>
          </a:p>
        </p:txBody>
      </p:sp>
      <p:sp>
        <p:nvSpPr>
          <p:cNvPr id="3" name="Text Placeholder 2"/>
          <p:cNvSpPr>
            <a:spLocks noGrp="1"/>
          </p:cNvSpPr>
          <p:nvPr>
            <p:ph type="body" idx="1"/>
          </p:nvPr>
        </p:nvSpPr>
        <p:spPr>
          <a:xfrm>
            <a:off x="685801" y="3495501"/>
            <a:ext cx="10131428" cy="1447800"/>
          </a:xfrm>
        </p:spPr>
        <p:txBody>
          <a:bodyPr>
            <a:noAutofit/>
          </a:bodyPr>
          <a:lstStyle/>
          <a:p>
            <a:pPr algn="ctr"/>
            <a:r>
              <a:rPr lang="en-US" dirty="0"/>
              <a:t>Stress is the mind and body’s reaction to life’s pressures.  Symptoms of stress include muscle tension, anxiety, stomach problems, nervousness and trembling, sleep difficulties and exhaustion, sweating, change in appetite, and grinding teeth and clenching jaws.  A high stress level can lead to pain and illness and can make your arthritis worse.  Too much stress can make it difficult for you to face problems that arise because of your arthritis. </a:t>
            </a:r>
          </a:p>
        </p:txBody>
      </p:sp>
    </p:spTree>
    <p:extLst>
      <p:ext uri="{BB962C8B-B14F-4D97-AF65-F5344CB8AC3E}">
        <p14:creationId xmlns:p14="http://schemas.microsoft.com/office/powerpoint/2010/main" val="1519759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a:t>Stress Management</a:t>
            </a:r>
          </a:p>
        </p:txBody>
      </p:sp>
      <p:sp>
        <p:nvSpPr>
          <p:cNvPr id="7" name="Content Placeholder 6"/>
          <p:cNvSpPr>
            <a:spLocks noGrp="1"/>
          </p:cNvSpPr>
          <p:nvPr>
            <p:ph idx="1"/>
          </p:nvPr>
        </p:nvSpPr>
        <p:spPr/>
        <p:txBody>
          <a:bodyPr>
            <a:normAutofit lnSpcReduction="10000"/>
          </a:bodyPr>
          <a:lstStyle/>
          <a:p>
            <a:r>
              <a:rPr lang="en-US" dirty="0"/>
              <a:t>Exercise </a:t>
            </a:r>
            <a:endParaRPr lang="en-US" dirty="0" smtClean="0"/>
          </a:p>
          <a:p>
            <a:r>
              <a:rPr lang="en-US" dirty="0" smtClean="0"/>
              <a:t>Relaxation techniques like</a:t>
            </a:r>
          </a:p>
          <a:p>
            <a:pPr lvl="1"/>
            <a:r>
              <a:rPr lang="en-US" dirty="0"/>
              <a:t>Guided </a:t>
            </a:r>
            <a:r>
              <a:rPr lang="en-US" dirty="0" smtClean="0"/>
              <a:t>imagery</a:t>
            </a:r>
          </a:p>
          <a:p>
            <a:pPr lvl="1"/>
            <a:r>
              <a:rPr lang="en-US" dirty="0" smtClean="0"/>
              <a:t>Prayer</a:t>
            </a:r>
          </a:p>
          <a:p>
            <a:pPr lvl="1"/>
            <a:r>
              <a:rPr lang="en-US" dirty="0" smtClean="0"/>
              <a:t>Hypnosis</a:t>
            </a:r>
          </a:p>
          <a:p>
            <a:pPr lvl="1"/>
            <a:r>
              <a:rPr lang="en-US" dirty="0"/>
              <a:t>Relaxation audiotapes and </a:t>
            </a:r>
            <a:r>
              <a:rPr lang="en-US" dirty="0" smtClean="0"/>
              <a:t>videotapes</a:t>
            </a:r>
          </a:p>
          <a:p>
            <a:pPr lvl="1"/>
            <a:r>
              <a:rPr lang="en-US" dirty="0" smtClean="0"/>
              <a:t>Massage</a:t>
            </a:r>
          </a:p>
          <a:p>
            <a:pPr lvl="1"/>
            <a:r>
              <a:rPr lang="en-US" dirty="0"/>
              <a:t>Sleep </a:t>
            </a:r>
            <a:endParaRPr lang="en-US" dirty="0" smtClean="0"/>
          </a:p>
          <a:p>
            <a:r>
              <a:rPr lang="en-US" dirty="0"/>
              <a:t>Tai </a:t>
            </a:r>
            <a:r>
              <a:rPr lang="en-US" dirty="0" smtClean="0"/>
              <a:t>Chi</a:t>
            </a:r>
          </a:p>
          <a:p>
            <a:r>
              <a:rPr lang="en-US" dirty="0"/>
              <a:t>YOGA</a:t>
            </a:r>
          </a:p>
        </p:txBody>
      </p:sp>
    </p:spTree>
    <p:extLst>
      <p:ext uri="{BB962C8B-B14F-4D97-AF65-F5344CB8AC3E}">
        <p14:creationId xmlns:p14="http://schemas.microsoft.com/office/powerpoint/2010/main" val="2814808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a:t>Exercise</a:t>
            </a:r>
          </a:p>
        </p:txBody>
      </p:sp>
      <p:sp>
        <p:nvSpPr>
          <p:cNvPr id="3" name="Content Placeholder 2"/>
          <p:cNvSpPr>
            <a:spLocks noGrp="1"/>
          </p:cNvSpPr>
          <p:nvPr>
            <p:ph sz="half" idx="1"/>
          </p:nvPr>
        </p:nvSpPr>
        <p:spPr/>
        <p:txBody>
          <a:bodyPr>
            <a:normAutofit fontScale="85000" lnSpcReduction="20000"/>
          </a:bodyPr>
          <a:lstStyle/>
          <a:p>
            <a:r>
              <a:rPr lang="en-US" dirty="0"/>
              <a:t>Exercise is a great way to reduce your stress.  Stretching exercises stimulate receptors in the nervous system that decrease the production of stress hormones. Stretching exercises also relax tight, tense muscles and increase blood flow to the muscles.  Any activity that gets your heart pumping (aerobic exercise) will get those endorphins flowing and relieve stress. Though you should check with your doctor before embarking on any exercise program, walking is usually safe for anyone.  Try to get your heart going a little faster for at least 30 minutes a day.  Even a few minutes here and there of brisk walking can provide stress relief and improve your overall health.  Though not generally as effective as aerobics for relieving stress, many people find that getting into a strengthening exercise program does relieve stress.  Strength exercises are also important to prevent injury during aerobic exercise by strengthening the muscles that support your joints.  A toned body has as much impact on mental wellness as physical wellness. </a:t>
            </a:r>
          </a:p>
        </p:txBody>
      </p:sp>
      <p:pic>
        <p:nvPicPr>
          <p:cNvPr id="11" name="Content Placeholder 10" descr="Remix your workout | Life at the U | Faculty and Staff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1363" y="2560618"/>
            <a:ext cx="4995862" cy="2811501"/>
          </a:xfrm>
        </p:spPr>
      </p:pic>
    </p:spTree>
    <p:extLst>
      <p:ext uri="{BB962C8B-B14F-4D97-AF65-F5344CB8AC3E}">
        <p14:creationId xmlns:p14="http://schemas.microsoft.com/office/powerpoint/2010/main" val="3564554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spcBef>
                <a:spcPts val="0"/>
              </a:spcBef>
              <a:spcAft>
                <a:spcPts val="1000"/>
              </a:spcAft>
              <a:buClr>
                <a:prstClr val="white"/>
              </a:buClr>
              <a:buSzPct val="100000"/>
            </a:pPr>
            <a:r>
              <a:rPr lang="en-US" sz="4000" b="1" u="sng" dirty="0" smtClean="0"/>
              <a:t>Relaxation</a:t>
            </a:r>
            <a:br>
              <a:rPr lang="en-US" sz="4000" b="1" u="sng" dirty="0" smtClean="0"/>
            </a:br>
            <a:endParaRPr lang="en-US" b="1" u="sng" dirty="0"/>
          </a:p>
        </p:txBody>
      </p:sp>
      <p:sp>
        <p:nvSpPr>
          <p:cNvPr id="7" name="Content Placeholder 6"/>
          <p:cNvSpPr>
            <a:spLocks noGrp="1"/>
          </p:cNvSpPr>
          <p:nvPr>
            <p:ph sz="half" idx="1"/>
          </p:nvPr>
        </p:nvSpPr>
        <p:spPr/>
        <p:txBody>
          <a:bodyPr>
            <a:normAutofit/>
          </a:bodyPr>
          <a:lstStyle/>
          <a:p>
            <a:r>
              <a:rPr lang="en-US" sz="2400" dirty="0"/>
              <a:t>Relaxation can help eliminate symptoms of stress, reduce pain and provide you with a sense of control.  Try some of these relaxation techniques listed below to relieve stress:</a:t>
            </a:r>
          </a:p>
        </p:txBody>
      </p:sp>
      <p:pic>
        <p:nvPicPr>
          <p:cNvPr id="9" name="Content Placeholder 8"/>
          <p:cNvPicPr>
            <a:picLocks noGrp="1" noChangeAspect="1"/>
          </p:cNvPicPr>
          <p:nvPr>
            <p:ph sz="half" idx="2"/>
          </p:nvPr>
        </p:nvPicPr>
        <p:blipFill>
          <a:blip r:embed="rId2"/>
          <a:stretch>
            <a:fillRect/>
          </a:stretch>
        </p:blipFill>
        <p:spPr>
          <a:xfrm>
            <a:off x="5821363" y="2301732"/>
            <a:ext cx="4995862" cy="3329273"/>
          </a:xfrm>
          <a:prstGeom prst="rect">
            <a:avLst/>
          </a:prstGeom>
        </p:spPr>
      </p:pic>
    </p:spTree>
    <p:extLst>
      <p:ext uri="{BB962C8B-B14F-4D97-AF65-F5344CB8AC3E}">
        <p14:creationId xmlns:p14="http://schemas.microsoft.com/office/powerpoint/2010/main" val="2106746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Guided imagery</a:t>
            </a:r>
          </a:p>
        </p:txBody>
      </p:sp>
      <p:sp>
        <p:nvSpPr>
          <p:cNvPr id="3" name="Content Placeholder 2"/>
          <p:cNvSpPr>
            <a:spLocks noGrp="1"/>
          </p:cNvSpPr>
          <p:nvPr>
            <p:ph sz="half" idx="1"/>
          </p:nvPr>
        </p:nvSpPr>
        <p:spPr/>
        <p:txBody>
          <a:bodyPr>
            <a:normAutofit/>
          </a:bodyPr>
          <a:lstStyle/>
          <a:p>
            <a:r>
              <a:rPr lang="en-US" sz="2400" dirty="0"/>
              <a:t>Focus on detailed, pleasant images in your mind while breathing slowly and deeply.</a:t>
            </a:r>
          </a:p>
        </p:txBody>
      </p:sp>
      <p:pic>
        <p:nvPicPr>
          <p:cNvPr id="5" name="WBYYFbStfHM"/>
          <p:cNvPicPr>
            <a:picLocks noGrp="1" noRot="1" noChangeAspect="1"/>
          </p:cNvPicPr>
          <p:nvPr>
            <p:ph sz="half" idx="2"/>
            <a:videoFile r:link="rId1"/>
          </p:nvPr>
        </p:nvPicPr>
        <p:blipFill>
          <a:blip r:embed="rId3"/>
          <a:stretch>
            <a:fillRect/>
          </a:stretch>
        </p:blipFill>
        <p:spPr>
          <a:xfrm>
            <a:off x="6032500" y="2679700"/>
            <a:ext cx="4572000" cy="2571750"/>
          </a:xfrm>
          <a:prstGeom prst="rect">
            <a:avLst/>
          </a:prstGeom>
        </p:spPr>
      </p:pic>
    </p:spTree>
    <p:extLst>
      <p:ext uri="{BB962C8B-B14F-4D97-AF65-F5344CB8AC3E}">
        <p14:creationId xmlns:p14="http://schemas.microsoft.com/office/powerpoint/2010/main" val="2854560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Prayer</a:t>
            </a:r>
          </a:p>
        </p:txBody>
      </p:sp>
      <p:sp>
        <p:nvSpPr>
          <p:cNvPr id="3" name="Content Placeholder 2"/>
          <p:cNvSpPr>
            <a:spLocks noGrp="1"/>
          </p:cNvSpPr>
          <p:nvPr>
            <p:ph sz="half" idx="1"/>
          </p:nvPr>
        </p:nvSpPr>
        <p:spPr/>
        <p:txBody>
          <a:bodyPr>
            <a:normAutofit/>
          </a:bodyPr>
          <a:lstStyle/>
          <a:p>
            <a:r>
              <a:rPr lang="en-US" sz="2800" dirty="0"/>
              <a:t>Can be an inspirational message or a personal prayer.</a:t>
            </a:r>
          </a:p>
        </p:txBody>
      </p:sp>
      <p:pic>
        <p:nvPicPr>
          <p:cNvPr id="5" name="Content Placeholder 4"/>
          <p:cNvPicPr>
            <a:picLocks noGrp="1" noChangeAspect="1"/>
          </p:cNvPicPr>
          <p:nvPr>
            <p:ph sz="half" idx="2"/>
          </p:nvPr>
        </p:nvPicPr>
        <p:blipFill>
          <a:blip r:embed="rId2"/>
          <a:stretch>
            <a:fillRect/>
          </a:stretch>
        </p:blipFill>
        <p:spPr>
          <a:xfrm>
            <a:off x="5821363" y="2466960"/>
            <a:ext cx="4995862" cy="2998818"/>
          </a:xfrm>
          <a:prstGeom prst="rect">
            <a:avLst/>
          </a:prstGeom>
        </p:spPr>
      </p:pic>
    </p:spTree>
    <p:extLst>
      <p:ext uri="{BB962C8B-B14F-4D97-AF65-F5344CB8AC3E}">
        <p14:creationId xmlns:p14="http://schemas.microsoft.com/office/powerpoint/2010/main" val="673096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240</TotalTime>
  <Words>1119</Words>
  <Application>Microsoft Office PowerPoint</Application>
  <PresentationFormat>Widescreen</PresentationFormat>
  <Paragraphs>52</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Celestial</vt:lpstr>
      <vt:lpstr>Exercise log for 9/2/21</vt:lpstr>
      <vt:lpstr>Session 22: Stress Management </vt:lpstr>
      <vt:lpstr>Discussion question</vt:lpstr>
      <vt:lpstr>What is Stress?</vt:lpstr>
      <vt:lpstr>Stress Management</vt:lpstr>
      <vt:lpstr>Exercise</vt:lpstr>
      <vt:lpstr>Relaxation </vt:lpstr>
      <vt:lpstr>Guided imagery</vt:lpstr>
      <vt:lpstr>Prayer</vt:lpstr>
      <vt:lpstr>Hypnosis</vt:lpstr>
      <vt:lpstr>Relaxation audiotapes and videotapes</vt:lpstr>
      <vt:lpstr>Massage </vt:lpstr>
      <vt:lpstr>Sleep</vt:lpstr>
      <vt:lpstr>TAI CHI</vt:lpstr>
      <vt:lpstr>Getting Started </vt:lpstr>
      <vt:lpstr>Tai Chi and Arthritis</vt:lpstr>
      <vt:lpstr>More Benefits of Tai Chi</vt:lpstr>
      <vt:lpstr>YOGA</vt:lpstr>
      <vt:lpstr>Getting Started</vt:lpstr>
      <vt:lpstr>Arthritis and Yoga</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log for 9/2/21</dc:title>
  <dc:creator>Shannon Willis</dc:creator>
  <cp:lastModifiedBy>Shannon Willis</cp:lastModifiedBy>
  <cp:revision>8</cp:revision>
  <dcterms:created xsi:type="dcterms:W3CDTF">2021-08-27T14:26:02Z</dcterms:created>
  <dcterms:modified xsi:type="dcterms:W3CDTF">2021-08-27T18:26:20Z</dcterms:modified>
</cp:coreProperties>
</file>