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3600" u="sng" dirty="0" smtClean="0"/>
              <a:t>Exercise log for 8/30/21</a:t>
            </a:r>
            <a:endParaRPr lang="en-US" sz="3600" u="sng" dirty="0"/>
          </a:p>
        </p:txBody>
      </p:sp>
      <p:pic>
        <p:nvPicPr>
          <p:cNvPr id="9" name="Content Placeholder 8"/>
          <p:cNvPicPr>
            <a:picLocks noGrp="1" noChangeAspect="1"/>
          </p:cNvPicPr>
          <p:nvPr>
            <p:ph sz="half" idx="1"/>
          </p:nvPr>
        </p:nvPicPr>
        <p:blipFill>
          <a:blip r:embed="rId2"/>
          <a:stretch>
            <a:fillRect/>
          </a:stretch>
        </p:blipFill>
        <p:spPr>
          <a:xfrm>
            <a:off x="1881480" y="2017343"/>
            <a:ext cx="3854303" cy="4610868"/>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516027" y="2017343"/>
            <a:ext cx="3949695" cy="4617922"/>
          </a:xfrm>
          <a:prstGeom prst="rect">
            <a:avLst/>
          </a:prstGeom>
        </p:spPr>
      </p:pic>
      <p:sp>
        <p:nvSpPr>
          <p:cNvPr id="11" name="Rectangle 10"/>
          <p:cNvSpPr/>
          <p:nvPr/>
        </p:nvSpPr>
        <p:spPr>
          <a:xfrm>
            <a:off x="2729415" y="2820385"/>
            <a:ext cx="415498" cy="369332"/>
          </a:xfrm>
          <a:prstGeom prst="rect">
            <a:avLst/>
          </a:prstGeom>
        </p:spPr>
        <p:txBody>
          <a:bodyPr wrap="none">
            <a:spAutoFit/>
          </a:bodyPr>
          <a:lstStyle/>
          <a:p>
            <a:r>
              <a:rPr lang="en-US" dirty="0">
                <a:solidFill>
                  <a:srgbClr val="FF0000"/>
                </a:solidFill>
              </a:rPr>
              <a:t>10</a:t>
            </a:r>
          </a:p>
        </p:txBody>
      </p:sp>
      <p:sp>
        <p:nvSpPr>
          <p:cNvPr id="12" name="Rectangle 11"/>
          <p:cNvSpPr/>
          <p:nvPr/>
        </p:nvSpPr>
        <p:spPr>
          <a:xfrm>
            <a:off x="3710286" y="3005051"/>
            <a:ext cx="415498" cy="369332"/>
          </a:xfrm>
          <a:prstGeom prst="rect">
            <a:avLst/>
          </a:prstGeom>
        </p:spPr>
        <p:txBody>
          <a:bodyPr wrap="none">
            <a:spAutoFit/>
          </a:bodyPr>
          <a:lstStyle/>
          <a:p>
            <a:r>
              <a:rPr lang="en-US" dirty="0">
                <a:solidFill>
                  <a:srgbClr val="FF0000"/>
                </a:solidFill>
              </a:rPr>
              <a:t>30</a:t>
            </a:r>
          </a:p>
        </p:txBody>
      </p:sp>
      <p:sp>
        <p:nvSpPr>
          <p:cNvPr id="13" name="Rectangle 12"/>
          <p:cNvSpPr/>
          <p:nvPr/>
        </p:nvSpPr>
        <p:spPr>
          <a:xfrm>
            <a:off x="3167013" y="2866551"/>
            <a:ext cx="1283236" cy="276999"/>
          </a:xfrm>
          <a:prstGeom prst="rect">
            <a:avLst/>
          </a:prstGeom>
        </p:spPr>
        <p:txBody>
          <a:bodyPr wrap="none">
            <a:spAutoFit/>
          </a:bodyPr>
          <a:lstStyle/>
          <a:p>
            <a:r>
              <a:rPr lang="en-US" sz="1200" dirty="0">
                <a:solidFill>
                  <a:srgbClr val="FF0000"/>
                </a:solidFill>
              </a:rPr>
              <a:t>Low Impact/Walk</a:t>
            </a:r>
          </a:p>
        </p:txBody>
      </p:sp>
      <p:pic>
        <p:nvPicPr>
          <p:cNvPr id="14" name="Picture 13"/>
          <p:cNvPicPr>
            <a:picLocks noChangeAspect="1"/>
          </p:cNvPicPr>
          <p:nvPr/>
        </p:nvPicPr>
        <p:blipFill>
          <a:blip r:embed="rId4"/>
          <a:stretch>
            <a:fillRect/>
          </a:stretch>
        </p:blipFill>
        <p:spPr>
          <a:xfrm>
            <a:off x="4446533" y="3237211"/>
            <a:ext cx="445047" cy="274344"/>
          </a:xfrm>
          <a:prstGeom prst="rect">
            <a:avLst/>
          </a:prstGeom>
        </p:spPr>
      </p:pic>
      <p:pic>
        <p:nvPicPr>
          <p:cNvPr id="15" name="Picture 14"/>
          <p:cNvPicPr>
            <a:picLocks noChangeAspect="1"/>
          </p:cNvPicPr>
          <p:nvPr/>
        </p:nvPicPr>
        <p:blipFill>
          <a:blip r:embed="rId5"/>
          <a:stretch>
            <a:fillRect/>
          </a:stretch>
        </p:blipFill>
        <p:spPr>
          <a:xfrm>
            <a:off x="4956275" y="3189717"/>
            <a:ext cx="256054" cy="323116"/>
          </a:xfrm>
          <a:prstGeom prst="rect">
            <a:avLst/>
          </a:prstGeom>
        </p:spPr>
      </p:pic>
    </p:spTree>
    <p:extLst>
      <p:ext uri="{BB962C8B-B14F-4D97-AF65-F5344CB8AC3E}">
        <p14:creationId xmlns:p14="http://schemas.microsoft.com/office/powerpoint/2010/main" val="47449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Don't forget to drink!</a:t>
            </a:r>
          </a:p>
        </p:txBody>
      </p:sp>
      <p:pic>
        <p:nvPicPr>
          <p:cNvPr id="5" name="Content Placeholder 4"/>
          <p:cNvPicPr>
            <a:picLocks noGrp="1" noChangeAspect="1"/>
          </p:cNvPicPr>
          <p:nvPr>
            <p:ph sz="half" idx="1"/>
          </p:nvPr>
        </p:nvPicPr>
        <p:blipFill>
          <a:blip r:embed="rId2"/>
          <a:stretch>
            <a:fillRect/>
          </a:stretch>
        </p:blipFill>
        <p:spPr>
          <a:xfrm>
            <a:off x="1471612" y="2011363"/>
            <a:ext cx="4597400" cy="3448050"/>
          </a:xfrm>
          <a:prstGeom prst="rect">
            <a:avLst/>
          </a:prstGeom>
        </p:spPr>
      </p:pic>
      <p:sp>
        <p:nvSpPr>
          <p:cNvPr id="4" name="Content Placeholder 3"/>
          <p:cNvSpPr>
            <a:spLocks noGrp="1"/>
          </p:cNvSpPr>
          <p:nvPr>
            <p:ph sz="half" idx="2"/>
          </p:nvPr>
        </p:nvSpPr>
        <p:spPr/>
        <p:txBody>
          <a:bodyPr/>
          <a:lstStyle/>
          <a:p>
            <a:r>
              <a:rPr lang="en-US" dirty="0"/>
              <a:t>To stay well hydrated, drink six to eight glasses of water daily, plus consume at least 4 to 10 additional ounces of water for every 15 minutes of exercise. </a:t>
            </a:r>
          </a:p>
          <a:p>
            <a:r>
              <a:rPr lang="en-US" dirty="0"/>
              <a:t>If you don't replace the fluid you lose during exercise, your heart rate increases and your temperature rises, putting you at risk of heat illness. </a:t>
            </a:r>
          </a:p>
        </p:txBody>
      </p:sp>
    </p:spTree>
    <p:extLst>
      <p:ext uri="{BB962C8B-B14F-4D97-AF65-F5344CB8AC3E}">
        <p14:creationId xmlns:p14="http://schemas.microsoft.com/office/powerpoint/2010/main" val="243596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Tips for preventing cramps</a:t>
            </a:r>
          </a:p>
        </p:txBody>
      </p:sp>
      <p:sp>
        <p:nvSpPr>
          <p:cNvPr id="3" name="Content Placeholder 2"/>
          <p:cNvSpPr>
            <a:spLocks noGrp="1"/>
          </p:cNvSpPr>
          <p:nvPr>
            <p:ph sz="half" idx="1"/>
          </p:nvPr>
        </p:nvSpPr>
        <p:spPr/>
        <p:txBody>
          <a:bodyPr>
            <a:normAutofit fontScale="92500" lnSpcReduction="10000"/>
          </a:bodyPr>
          <a:lstStyle/>
          <a:p>
            <a:r>
              <a:rPr lang="en-US" dirty="0"/>
              <a:t>No one knows for sure what causes muscle cramps, but the following suggestions might help prevent them</a:t>
            </a:r>
            <a:r>
              <a:rPr lang="en-US" dirty="0" smtClean="0"/>
              <a:t>:</a:t>
            </a:r>
            <a:endParaRPr lang="en-US" dirty="0"/>
          </a:p>
          <a:p>
            <a:pPr lvl="1"/>
            <a:r>
              <a:rPr lang="en-US" dirty="0" smtClean="0"/>
              <a:t>Drink </a:t>
            </a:r>
            <a:r>
              <a:rPr lang="en-US" dirty="0"/>
              <a:t>enough fluids so that you have to urinate every 2 to 4 hours. </a:t>
            </a:r>
          </a:p>
          <a:p>
            <a:pPr lvl="1"/>
            <a:r>
              <a:rPr lang="en-US" dirty="0"/>
              <a:t>Consume at least two servings of calcium-rich foods a day, such as low-fat milk or yogurt. </a:t>
            </a:r>
          </a:p>
          <a:p>
            <a:pPr lvl="1"/>
            <a:r>
              <a:rPr lang="en-US" dirty="0"/>
              <a:t>Eat potassium-rich fruits and vegetables, such as bananas and potatoes.</a:t>
            </a:r>
          </a:p>
        </p:txBody>
      </p:sp>
      <p:pic>
        <p:nvPicPr>
          <p:cNvPr id="5" name="Content Placeholder 4"/>
          <p:cNvPicPr>
            <a:picLocks noGrp="1" noChangeAspect="1"/>
          </p:cNvPicPr>
          <p:nvPr>
            <p:ph sz="half" idx="2"/>
          </p:nvPr>
        </p:nvPicPr>
        <p:blipFill>
          <a:blip r:embed="rId2"/>
          <a:stretch>
            <a:fillRect/>
          </a:stretch>
        </p:blipFill>
        <p:spPr>
          <a:xfrm>
            <a:off x="6413500" y="2190221"/>
            <a:ext cx="4645025" cy="3096683"/>
          </a:xfrm>
          <a:prstGeom prst="rect">
            <a:avLst/>
          </a:prstGeom>
        </p:spPr>
      </p:pic>
    </p:spTree>
    <p:extLst>
      <p:ext uri="{BB962C8B-B14F-4D97-AF65-F5344CB8AC3E}">
        <p14:creationId xmlns:p14="http://schemas.microsoft.com/office/powerpoint/2010/main" val="2884732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Eating on the run</a:t>
            </a:r>
          </a:p>
        </p:txBody>
      </p:sp>
      <p:pic>
        <p:nvPicPr>
          <p:cNvPr id="5" name="Content Placeholder 4"/>
          <p:cNvPicPr>
            <a:picLocks noGrp="1" noChangeAspect="1"/>
          </p:cNvPicPr>
          <p:nvPr>
            <p:ph sz="half" idx="1"/>
          </p:nvPr>
        </p:nvPicPr>
        <p:blipFill>
          <a:blip r:embed="rId2"/>
          <a:stretch>
            <a:fillRect/>
          </a:stretch>
        </p:blipFill>
        <p:spPr>
          <a:xfrm>
            <a:off x="1447800" y="2187046"/>
            <a:ext cx="4645025" cy="3096683"/>
          </a:xfrm>
          <a:prstGeom prst="rect">
            <a:avLst/>
          </a:prstGeom>
        </p:spPr>
      </p:pic>
      <p:sp>
        <p:nvSpPr>
          <p:cNvPr id="4" name="Content Placeholder 3"/>
          <p:cNvSpPr>
            <a:spLocks noGrp="1"/>
          </p:cNvSpPr>
          <p:nvPr>
            <p:ph sz="half" idx="2"/>
          </p:nvPr>
        </p:nvSpPr>
        <p:spPr/>
        <p:txBody>
          <a:bodyPr>
            <a:normAutofit fontScale="92500" lnSpcReduction="10000"/>
          </a:bodyPr>
          <a:lstStyle/>
          <a:p>
            <a:r>
              <a:rPr lang="en-US" dirty="0"/>
              <a:t>You can avoid unhealthy food by having your own nutritious snacks on hand. Here are some ideas</a:t>
            </a:r>
            <a:r>
              <a:rPr lang="en-US" dirty="0" smtClean="0"/>
              <a:t>:</a:t>
            </a:r>
            <a:endParaRPr lang="en-US" dirty="0"/>
          </a:p>
          <a:p>
            <a:pPr lvl="1"/>
            <a:r>
              <a:rPr lang="en-US" dirty="0"/>
              <a:t>Fruit or 100% fruit juices </a:t>
            </a:r>
          </a:p>
          <a:p>
            <a:pPr lvl="1"/>
            <a:r>
              <a:rPr lang="en-US" dirty="0"/>
              <a:t>Fresh vegetables (for example, carrots, celery, broccoli, etc.)</a:t>
            </a:r>
          </a:p>
          <a:p>
            <a:pPr lvl="1"/>
            <a:r>
              <a:rPr lang="en-US" dirty="0"/>
              <a:t>Low-fat or fat-free yogurt </a:t>
            </a:r>
          </a:p>
          <a:p>
            <a:pPr lvl="1"/>
            <a:r>
              <a:rPr lang="en-US" dirty="0"/>
              <a:t>Low-fat granola bars </a:t>
            </a:r>
          </a:p>
          <a:p>
            <a:pPr lvl="1"/>
            <a:r>
              <a:rPr lang="en-US" dirty="0"/>
              <a:t>Low-fat cereals </a:t>
            </a:r>
          </a:p>
          <a:p>
            <a:pPr lvl="1"/>
            <a:r>
              <a:rPr lang="en-US" dirty="0"/>
              <a:t>Whole wheat bagels, rice cakes </a:t>
            </a:r>
          </a:p>
        </p:txBody>
      </p:sp>
    </p:spTree>
    <p:extLst>
      <p:ext uri="{BB962C8B-B14F-4D97-AF65-F5344CB8AC3E}">
        <p14:creationId xmlns:p14="http://schemas.microsoft.com/office/powerpoint/2010/main" val="28690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Listen to your body</a:t>
            </a:r>
            <a:r>
              <a:rPr lang="en-US" u="sng" dirty="0" smtClean="0"/>
              <a:t>!</a:t>
            </a:r>
            <a:br>
              <a:rPr lang="en-US" u="sng" dirty="0" smtClean="0"/>
            </a:br>
            <a:endParaRPr lang="en-US" u="sng" dirty="0"/>
          </a:p>
        </p:txBody>
      </p:sp>
      <p:sp>
        <p:nvSpPr>
          <p:cNvPr id="5" name="Text Placeholder 4"/>
          <p:cNvSpPr>
            <a:spLocks noGrp="1"/>
          </p:cNvSpPr>
          <p:nvPr>
            <p:ph type="body" idx="1"/>
          </p:nvPr>
        </p:nvSpPr>
        <p:spPr/>
        <p:txBody>
          <a:bodyPr>
            <a:noAutofit/>
          </a:bodyPr>
          <a:lstStyle/>
          <a:p>
            <a:pPr algn="ctr"/>
            <a:r>
              <a:rPr lang="en-US" dirty="0"/>
              <a:t>When it comes to eating and exercise, everyone is different. Pay attention to your performance, listen to your stomach, and learn from experience what pre- and post-exercise eating habits work for you. </a:t>
            </a:r>
          </a:p>
        </p:txBody>
      </p:sp>
    </p:spTree>
    <p:extLst>
      <p:ext uri="{BB962C8B-B14F-4D97-AF65-F5344CB8AC3E}">
        <p14:creationId xmlns:p14="http://schemas.microsoft.com/office/powerpoint/2010/main" val="112426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t>Session 21: Diet &amp; Exercise</a:t>
            </a:r>
          </a:p>
        </p:txBody>
      </p:sp>
      <p:sp>
        <p:nvSpPr>
          <p:cNvPr id="3" name="Subtitle 2"/>
          <p:cNvSpPr>
            <a:spLocks noGrp="1"/>
          </p:cNvSpPr>
          <p:nvPr>
            <p:ph type="subTitle" idx="1"/>
          </p:nvPr>
        </p:nvSpPr>
        <p:spPr/>
        <p:txBody>
          <a:bodyPr>
            <a:normAutofit/>
          </a:bodyPr>
          <a:lstStyle/>
          <a:p>
            <a:pPr algn="r"/>
            <a:r>
              <a:rPr lang="en-US" sz="2400" dirty="0"/>
              <a:t>Eating and Exercise: When and what to eat</a:t>
            </a:r>
          </a:p>
        </p:txBody>
      </p:sp>
    </p:spTree>
    <p:extLst>
      <p:ext uri="{BB962C8B-B14F-4D97-AF65-F5344CB8AC3E}">
        <p14:creationId xmlns:p14="http://schemas.microsoft.com/office/powerpoint/2010/main" val="159235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Discussion Question</a:t>
            </a:r>
            <a:r>
              <a:rPr lang="en-US" dirty="0" smtClean="0"/>
              <a:t>:  What are some examples of ways to make our favorite foods and recipes healthier?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55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General Rules for Eating &amp; </a:t>
            </a:r>
            <a:r>
              <a:rPr lang="en-US" u="sng" dirty="0" smtClean="0"/>
              <a:t>Exercise</a:t>
            </a:r>
            <a:br>
              <a:rPr lang="en-US" u="sng" dirty="0" smtClean="0"/>
            </a:br>
            <a:r>
              <a:rPr lang="en-US" u="sng" dirty="0"/>
              <a:t/>
            </a:r>
            <a:br>
              <a:rPr lang="en-US" u="sng" dirty="0"/>
            </a:br>
            <a:endParaRPr lang="en-US" u="sng" dirty="0"/>
          </a:p>
        </p:txBody>
      </p:sp>
      <p:pic>
        <p:nvPicPr>
          <p:cNvPr id="6" name="Content Placeholder 5"/>
          <p:cNvPicPr>
            <a:picLocks noGrp="1" noChangeAspect="1"/>
          </p:cNvPicPr>
          <p:nvPr>
            <p:ph sz="half" idx="1"/>
          </p:nvPr>
        </p:nvPicPr>
        <p:blipFill>
          <a:blip r:embed="rId2"/>
          <a:stretch>
            <a:fillRect/>
          </a:stretch>
        </p:blipFill>
        <p:spPr>
          <a:xfrm>
            <a:off x="1817687" y="2640013"/>
            <a:ext cx="3905250" cy="2190750"/>
          </a:xfrm>
          <a:prstGeom prst="rect">
            <a:avLst/>
          </a:prstGeom>
        </p:spPr>
      </p:pic>
      <p:sp>
        <p:nvSpPr>
          <p:cNvPr id="5" name="Text Placeholder 4"/>
          <p:cNvSpPr>
            <a:spLocks noGrp="1"/>
          </p:cNvSpPr>
          <p:nvPr>
            <p:ph sz="half" idx="2"/>
          </p:nvPr>
        </p:nvSpPr>
        <p:spPr/>
        <p:txBody>
          <a:bodyPr>
            <a:normAutofit/>
          </a:bodyPr>
          <a:lstStyle/>
          <a:p>
            <a:r>
              <a:rPr lang="en-US" dirty="0"/>
              <a:t>Eat a full breakfast. Wake up early enough to eat a full breakfast. Eating breakfast increases your blood sugar and gives you the energy you need to get through the day.  If you plan to exercise within an hour after breakfast, eat a smaller breakfast or drink something to raise your blood sugar.</a:t>
            </a:r>
          </a:p>
        </p:txBody>
      </p:sp>
    </p:spTree>
    <p:extLst>
      <p:ext uri="{BB962C8B-B14F-4D97-AF65-F5344CB8AC3E}">
        <p14:creationId xmlns:p14="http://schemas.microsoft.com/office/powerpoint/2010/main" val="299658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u="sng" dirty="0"/>
              <a:t>General Rules for Eating &amp; Exercise</a:t>
            </a:r>
            <a:br>
              <a:rPr lang="en-US" u="sng" dirty="0"/>
            </a:br>
            <a:r>
              <a:rPr lang="en-US" u="sng" dirty="0"/>
              <a:t/>
            </a:r>
            <a:br>
              <a:rPr lang="en-US" u="sng" dirty="0"/>
            </a:br>
            <a:endParaRPr lang="en-US" u="sng" dirty="0"/>
          </a:p>
        </p:txBody>
      </p:sp>
      <p:sp>
        <p:nvSpPr>
          <p:cNvPr id="6" name="Content Placeholder 5"/>
          <p:cNvSpPr>
            <a:spLocks noGrp="1"/>
          </p:cNvSpPr>
          <p:nvPr>
            <p:ph sz="half" idx="1"/>
          </p:nvPr>
        </p:nvSpPr>
        <p:spPr/>
        <p:txBody>
          <a:bodyPr>
            <a:normAutofit fontScale="92500" lnSpcReduction="20000"/>
          </a:bodyPr>
          <a:lstStyle/>
          <a:p>
            <a:r>
              <a:rPr lang="en-US" dirty="0"/>
              <a:t>Time your meals. Eat large meals at least 3 to 4 hours before exercising. Remember that portion control is important.  If you're having a small meal, you should eat at least 1 to 2 hours before exercising. Most people can eat snacks right before and during exercise. The key is how you feel. Some people feel lightheaded if they eat an hour or less before exercise. Do what works best for you.  Timing of the meal is very important if you have diabetes.</a:t>
            </a:r>
          </a:p>
        </p:txBody>
      </p:sp>
      <p:pic>
        <p:nvPicPr>
          <p:cNvPr id="10" name="Content Placeholder 9"/>
          <p:cNvPicPr>
            <a:picLocks noGrp="1" noChangeAspect="1"/>
          </p:cNvPicPr>
          <p:nvPr>
            <p:ph sz="half" idx="2"/>
          </p:nvPr>
        </p:nvPicPr>
        <p:blipFill>
          <a:blip r:embed="rId2"/>
          <a:stretch>
            <a:fillRect/>
          </a:stretch>
        </p:blipFill>
        <p:spPr>
          <a:xfrm>
            <a:off x="6413500" y="2188814"/>
            <a:ext cx="4645025" cy="3099498"/>
          </a:xfrm>
          <a:prstGeom prst="rect">
            <a:avLst/>
          </a:prstGeom>
        </p:spPr>
      </p:pic>
    </p:spTree>
    <p:extLst>
      <p:ext uri="{BB962C8B-B14F-4D97-AF65-F5344CB8AC3E}">
        <p14:creationId xmlns:p14="http://schemas.microsoft.com/office/powerpoint/2010/main" val="346512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General Rules for Eating &amp; Exercise</a:t>
            </a:r>
            <a:br>
              <a:rPr lang="en-US" u="sng" dirty="0"/>
            </a:br>
            <a:r>
              <a:rPr lang="en-US" u="sng" dirty="0"/>
              <a:t/>
            </a:r>
            <a:br>
              <a:rPr lang="en-US" u="sng" dirty="0"/>
            </a:br>
            <a:endParaRPr lang="en-US" u="sng" dirty="0"/>
          </a:p>
        </p:txBody>
      </p:sp>
      <p:pic>
        <p:nvPicPr>
          <p:cNvPr id="5" name="Content Placeholder 4"/>
          <p:cNvPicPr>
            <a:picLocks noGrp="1" noChangeAspect="1"/>
          </p:cNvPicPr>
          <p:nvPr>
            <p:ph sz="half" idx="1"/>
          </p:nvPr>
        </p:nvPicPr>
        <p:blipFill>
          <a:blip r:embed="rId2"/>
          <a:stretch>
            <a:fillRect/>
          </a:stretch>
        </p:blipFill>
        <p:spPr>
          <a:xfrm>
            <a:off x="1447800" y="2516069"/>
            <a:ext cx="4645025" cy="2438638"/>
          </a:xfrm>
          <a:prstGeom prst="rect">
            <a:avLst/>
          </a:prstGeom>
        </p:spPr>
      </p:pic>
      <p:sp>
        <p:nvSpPr>
          <p:cNvPr id="4" name="Content Placeholder 3"/>
          <p:cNvSpPr>
            <a:spLocks noGrp="1"/>
          </p:cNvSpPr>
          <p:nvPr>
            <p:ph sz="half" idx="2"/>
          </p:nvPr>
        </p:nvSpPr>
        <p:spPr/>
        <p:txBody>
          <a:bodyPr/>
          <a:lstStyle/>
          <a:p>
            <a:r>
              <a:rPr lang="en-US" dirty="0"/>
              <a:t>Don't skip meals. Skipping meals may cause low blood sugar, which can make you feel weak and lightheaded. The longer your exercise session, the more important that last meal is for keeping your energy level up. </a:t>
            </a:r>
          </a:p>
        </p:txBody>
      </p:sp>
    </p:spTree>
    <p:extLst>
      <p:ext uri="{BB962C8B-B14F-4D97-AF65-F5344CB8AC3E}">
        <p14:creationId xmlns:p14="http://schemas.microsoft.com/office/powerpoint/2010/main" val="313536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General Rules for Eating &amp; Exercise</a:t>
            </a:r>
            <a:br>
              <a:rPr lang="en-US" u="sng" dirty="0"/>
            </a:br>
            <a:r>
              <a:rPr lang="en-US" u="sng" dirty="0"/>
              <a:t/>
            </a:r>
            <a:br>
              <a:rPr lang="en-US" u="sng" dirty="0"/>
            </a:br>
            <a:endParaRPr lang="en-US" u="sng" dirty="0"/>
          </a:p>
        </p:txBody>
      </p:sp>
      <p:sp>
        <p:nvSpPr>
          <p:cNvPr id="3" name="Content Placeholder 2"/>
          <p:cNvSpPr>
            <a:spLocks noGrp="1"/>
          </p:cNvSpPr>
          <p:nvPr>
            <p:ph sz="half" idx="1"/>
          </p:nvPr>
        </p:nvSpPr>
        <p:spPr/>
        <p:txBody>
          <a:bodyPr/>
          <a:lstStyle/>
          <a:p>
            <a:r>
              <a:rPr lang="en-US" dirty="0"/>
              <a:t>Eat after your workout. To help your muscles recover and to replace their fuel stores, eat a meal that contains both protein and carbohydrates within 2 hours of your exercise session if possible.</a:t>
            </a:r>
          </a:p>
        </p:txBody>
      </p:sp>
      <p:pic>
        <p:nvPicPr>
          <p:cNvPr id="6" name="Content Placeholder 5"/>
          <p:cNvPicPr>
            <a:picLocks noGrp="1" noChangeAspect="1"/>
          </p:cNvPicPr>
          <p:nvPr>
            <p:ph sz="half" idx="2"/>
          </p:nvPr>
        </p:nvPicPr>
        <p:blipFill>
          <a:blip r:embed="rId2"/>
          <a:stretch>
            <a:fillRect/>
          </a:stretch>
        </p:blipFill>
        <p:spPr>
          <a:xfrm>
            <a:off x="7015162" y="2017713"/>
            <a:ext cx="3441700" cy="3441700"/>
          </a:xfrm>
          <a:prstGeom prst="rect">
            <a:avLst/>
          </a:prstGeom>
        </p:spPr>
      </p:pic>
    </p:spTree>
    <p:extLst>
      <p:ext uri="{BB962C8B-B14F-4D97-AF65-F5344CB8AC3E}">
        <p14:creationId xmlns:p14="http://schemas.microsoft.com/office/powerpoint/2010/main" val="199047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Carbohydrates count!</a:t>
            </a:r>
          </a:p>
        </p:txBody>
      </p:sp>
      <p:pic>
        <p:nvPicPr>
          <p:cNvPr id="5" name="Content Placeholder 4"/>
          <p:cNvPicPr>
            <a:picLocks noGrp="1" noChangeAspect="1"/>
          </p:cNvPicPr>
          <p:nvPr>
            <p:ph sz="half" idx="1"/>
          </p:nvPr>
        </p:nvPicPr>
        <p:blipFill>
          <a:blip r:embed="rId2"/>
          <a:stretch>
            <a:fillRect/>
          </a:stretch>
        </p:blipFill>
        <p:spPr>
          <a:xfrm>
            <a:off x="1471612" y="2011363"/>
            <a:ext cx="4597400" cy="3448050"/>
          </a:xfrm>
          <a:prstGeom prst="rect">
            <a:avLst/>
          </a:prstGeom>
        </p:spPr>
      </p:pic>
      <p:sp>
        <p:nvSpPr>
          <p:cNvPr id="4" name="Content Placeholder 3"/>
          <p:cNvSpPr>
            <a:spLocks noGrp="1"/>
          </p:cNvSpPr>
          <p:nvPr>
            <p:ph sz="half" idx="2"/>
          </p:nvPr>
        </p:nvSpPr>
        <p:spPr/>
        <p:txBody>
          <a:bodyPr/>
          <a:lstStyle/>
          <a:p>
            <a:r>
              <a:rPr lang="en-US" dirty="0"/>
              <a:t>Carbohydrates are the sugars and starches found in many types of food.  They keep your blood sugar normal and fuel your muscles during exercise. </a:t>
            </a:r>
          </a:p>
        </p:txBody>
      </p:sp>
    </p:spTree>
    <p:extLst>
      <p:ext uri="{BB962C8B-B14F-4D97-AF65-F5344CB8AC3E}">
        <p14:creationId xmlns:p14="http://schemas.microsoft.com/office/powerpoint/2010/main" val="251862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Protein and fat are important, too!</a:t>
            </a:r>
          </a:p>
        </p:txBody>
      </p:sp>
      <p:sp>
        <p:nvSpPr>
          <p:cNvPr id="3" name="Content Placeholder 2"/>
          <p:cNvSpPr>
            <a:spLocks noGrp="1"/>
          </p:cNvSpPr>
          <p:nvPr>
            <p:ph sz="half" idx="1"/>
          </p:nvPr>
        </p:nvSpPr>
        <p:spPr/>
        <p:txBody>
          <a:bodyPr>
            <a:normAutofit fontScale="70000" lnSpcReduction="20000"/>
          </a:bodyPr>
          <a:lstStyle/>
          <a:p>
            <a:r>
              <a:rPr lang="en-US" dirty="0"/>
              <a:t>Protein isn't your body's food of choice for fueling exercise, but it does play a role in muscle repair and growth.</a:t>
            </a:r>
          </a:p>
          <a:p>
            <a:r>
              <a:rPr lang="en-US" dirty="0"/>
              <a:t>Most people can easily get the protein they need from foods such as poultry, meat, dairy foods and nuts and don't need additional protein supplements. </a:t>
            </a:r>
          </a:p>
          <a:p>
            <a:r>
              <a:rPr lang="en-US" dirty="0"/>
              <a:t>Fat is an important, although smaller, part of your diet. Fats, along with carbohydrates, provide fuel for your muscles during exercise. Try to get most of your fat from sources such as nuts, fatty fish or olive oil. Avoid fatty foods just before exercising, though. Fats sit in your stomach longer, causing you to feel less comfortable. </a:t>
            </a:r>
          </a:p>
        </p:txBody>
      </p:sp>
      <p:pic>
        <p:nvPicPr>
          <p:cNvPr id="5" name="Content Placeholder 4"/>
          <p:cNvPicPr>
            <a:picLocks noGrp="1" noChangeAspect="1"/>
          </p:cNvPicPr>
          <p:nvPr>
            <p:ph sz="half" idx="2"/>
          </p:nvPr>
        </p:nvPicPr>
        <p:blipFill>
          <a:blip r:embed="rId2"/>
          <a:stretch>
            <a:fillRect/>
          </a:stretch>
        </p:blipFill>
        <p:spPr>
          <a:xfrm>
            <a:off x="6413500" y="2560179"/>
            <a:ext cx="4645025" cy="2356767"/>
          </a:xfrm>
          <a:prstGeom prst="rect">
            <a:avLst/>
          </a:prstGeom>
        </p:spPr>
      </p:pic>
    </p:spTree>
    <p:extLst>
      <p:ext uri="{BB962C8B-B14F-4D97-AF65-F5344CB8AC3E}">
        <p14:creationId xmlns:p14="http://schemas.microsoft.com/office/powerpoint/2010/main" val="297526597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35</TotalTime>
  <Words>692</Words>
  <Application>Microsoft Office PowerPoint</Application>
  <PresentationFormat>Widescreen</PresentationFormat>
  <Paragraphs>39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Gill Sans MT</vt:lpstr>
      <vt:lpstr>Gallery</vt:lpstr>
      <vt:lpstr>Exercise log for 8/30/21</vt:lpstr>
      <vt:lpstr>Session 21: Diet &amp; Exercise</vt:lpstr>
      <vt:lpstr>Discussion Question:  What are some examples of ways to make our favorite foods and recipes healthier?</vt:lpstr>
      <vt:lpstr>General Rules for Eating &amp; Exercise  </vt:lpstr>
      <vt:lpstr>General Rules for Eating &amp; Exercise  </vt:lpstr>
      <vt:lpstr>General Rules for Eating &amp; Exercise  </vt:lpstr>
      <vt:lpstr>General Rules for Eating &amp; Exercise  </vt:lpstr>
      <vt:lpstr>Carbohydrates count!</vt:lpstr>
      <vt:lpstr>Protein and fat are important, too!</vt:lpstr>
      <vt:lpstr>Don't forget to drink!</vt:lpstr>
      <vt:lpstr>Tips for preventing cramps</vt:lpstr>
      <vt:lpstr>Eating on the run</vt:lpstr>
      <vt:lpstr>Listen to your body!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log for 8/30/21</dc:title>
  <dc:creator>Shannon Willis</dc:creator>
  <cp:lastModifiedBy>Shannon Willis</cp:lastModifiedBy>
  <cp:revision>4</cp:revision>
  <dcterms:created xsi:type="dcterms:W3CDTF">2021-08-24T17:33:14Z</dcterms:created>
  <dcterms:modified xsi:type="dcterms:W3CDTF">2021-08-24T18:08:26Z</dcterms:modified>
</cp:coreProperties>
</file>