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6"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115" d="100"/>
          <a:sy n="115" d="100"/>
        </p:scale>
        <p:origin x="4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8/16/2021</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smtClean="0"/>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8/16/2021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8/16/2021</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bvzbGQe9Zu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1SUGjOp3ZH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600" dirty="0" smtClean="0"/>
              <a:t>Exercise Log for 8/16/21</a:t>
            </a:r>
            <a:br>
              <a:rPr lang="en-US" sz="3600" dirty="0" smtClean="0"/>
            </a:br>
            <a:r>
              <a:rPr lang="en-US" sz="3600" dirty="0"/>
              <a:t/>
            </a:r>
            <a:br>
              <a:rPr lang="en-US" sz="3600" dirty="0"/>
            </a:br>
            <a:endParaRPr lang="en-US" sz="3600" dirty="0"/>
          </a:p>
        </p:txBody>
      </p:sp>
      <p:pic>
        <p:nvPicPr>
          <p:cNvPr id="9" name="Content Placeholder 8"/>
          <p:cNvPicPr>
            <a:picLocks noGrp="1" noChangeAspect="1"/>
          </p:cNvPicPr>
          <p:nvPr>
            <p:ph sz="half" idx="1"/>
          </p:nvPr>
        </p:nvPicPr>
        <p:blipFill>
          <a:blip r:embed="rId2"/>
          <a:stretch>
            <a:fillRect/>
          </a:stretch>
        </p:blipFill>
        <p:spPr>
          <a:xfrm>
            <a:off x="1670858" y="1783888"/>
            <a:ext cx="3559171" cy="4265487"/>
          </a:xfrm>
          <a:prstGeom prst="rect">
            <a:avLst/>
          </a:prstGeom>
        </p:spPr>
      </p:pic>
      <p:pic>
        <p:nvPicPr>
          <p:cNvPr id="10" name="Content Placeholder 9"/>
          <p:cNvPicPr>
            <a:picLocks noGrp="1" noChangeAspect="1"/>
          </p:cNvPicPr>
          <p:nvPr>
            <p:ph sz="half" idx="2"/>
          </p:nvPr>
        </p:nvPicPr>
        <p:blipFill>
          <a:blip r:embed="rId3"/>
          <a:stretch>
            <a:fillRect/>
          </a:stretch>
        </p:blipFill>
        <p:spPr>
          <a:xfrm>
            <a:off x="6741622" y="1783705"/>
            <a:ext cx="3834057" cy="4265670"/>
          </a:xfrm>
          <a:prstGeom prst="rect">
            <a:avLst/>
          </a:prstGeom>
        </p:spPr>
      </p:pic>
      <p:sp>
        <p:nvSpPr>
          <p:cNvPr id="11" name="Rectangle 10"/>
          <p:cNvSpPr/>
          <p:nvPr/>
        </p:nvSpPr>
        <p:spPr>
          <a:xfrm>
            <a:off x="2386692" y="2473861"/>
            <a:ext cx="402674" cy="369332"/>
          </a:xfrm>
          <a:prstGeom prst="rect">
            <a:avLst/>
          </a:prstGeom>
        </p:spPr>
        <p:txBody>
          <a:bodyPr wrap="none">
            <a:spAutoFit/>
          </a:bodyPr>
          <a:lstStyle/>
          <a:p>
            <a:pPr lvl="0" defTabSz="914400">
              <a:defRPr/>
            </a:pPr>
            <a:r>
              <a:rPr lang="en-US" kern="0" dirty="0">
                <a:solidFill>
                  <a:srgbClr val="FF0000"/>
                </a:solidFill>
                <a:latin typeface="Garamond" panose="02020404030301010803"/>
              </a:rPr>
              <a:t>10</a:t>
            </a:r>
            <a:endParaRPr lang="en-US" kern="0" dirty="0">
              <a:solidFill>
                <a:sysClr val="windowText" lastClr="000000"/>
              </a:solidFill>
              <a:latin typeface="Century Gothic" panose="020B0502020202020204"/>
            </a:endParaRPr>
          </a:p>
        </p:txBody>
      </p:sp>
      <p:pic>
        <p:nvPicPr>
          <p:cNvPr id="12" name="Picture 11"/>
          <p:cNvPicPr>
            <a:picLocks noChangeAspect="1"/>
          </p:cNvPicPr>
          <p:nvPr/>
        </p:nvPicPr>
        <p:blipFill>
          <a:blip r:embed="rId4"/>
          <a:stretch>
            <a:fillRect/>
          </a:stretch>
        </p:blipFill>
        <p:spPr>
          <a:xfrm>
            <a:off x="3259825" y="2658527"/>
            <a:ext cx="499915" cy="493819"/>
          </a:xfrm>
          <a:prstGeom prst="rect">
            <a:avLst/>
          </a:prstGeom>
        </p:spPr>
      </p:pic>
      <p:pic>
        <p:nvPicPr>
          <p:cNvPr id="13" name="Picture 12"/>
          <p:cNvPicPr>
            <a:picLocks noChangeAspect="1"/>
          </p:cNvPicPr>
          <p:nvPr/>
        </p:nvPicPr>
        <p:blipFill>
          <a:blip r:embed="rId5"/>
          <a:stretch>
            <a:fillRect/>
          </a:stretch>
        </p:blipFill>
        <p:spPr>
          <a:xfrm>
            <a:off x="4007675" y="2905436"/>
            <a:ext cx="445047" cy="274344"/>
          </a:xfrm>
          <a:prstGeom prst="rect">
            <a:avLst/>
          </a:prstGeom>
        </p:spPr>
      </p:pic>
      <p:pic>
        <p:nvPicPr>
          <p:cNvPr id="14" name="Picture 13"/>
          <p:cNvPicPr>
            <a:picLocks noChangeAspect="1"/>
          </p:cNvPicPr>
          <p:nvPr/>
        </p:nvPicPr>
        <p:blipFill>
          <a:blip r:embed="rId6"/>
          <a:stretch>
            <a:fillRect/>
          </a:stretch>
        </p:blipFill>
        <p:spPr>
          <a:xfrm>
            <a:off x="4546336" y="2881050"/>
            <a:ext cx="256054" cy="323116"/>
          </a:xfrm>
          <a:prstGeom prst="rect">
            <a:avLst/>
          </a:prstGeom>
        </p:spPr>
      </p:pic>
      <p:pic>
        <p:nvPicPr>
          <p:cNvPr id="15" name="Picture 14"/>
          <p:cNvPicPr>
            <a:picLocks noChangeAspect="1"/>
          </p:cNvPicPr>
          <p:nvPr/>
        </p:nvPicPr>
        <p:blipFill>
          <a:blip r:embed="rId7"/>
          <a:stretch>
            <a:fillRect/>
          </a:stretch>
        </p:blipFill>
        <p:spPr>
          <a:xfrm>
            <a:off x="4452722" y="2582320"/>
            <a:ext cx="109738" cy="152413"/>
          </a:xfrm>
          <a:prstGeom prst="rect">
            <a:avLst/>
          </a:prstGeom>
        </p:spPr>
      </p:pic>
      <p:pic>
        <p:nvPicPr>
          <p:cNvPr id="16" name="Picture 15"/>
          <p:cNvPicPr>
            <a:picLocks noChangeAspect="1"/>
          </p:cNvPicPr>
          <p:nvPr/>
        </p:nvPicPr>
        <p:blipFill>
          <a:blip r:embed="rId7"/>
          <a:stretch>
            <a:fillRect/>
          </a:stretch>
        </p:blipFill>
        <p:spPr>
          <a:xfrm>
            <a:off x="4324352" y="2881050"/>
            <a:ext cx="109738" cy="152413"/>
          </a:xfrm>
          <a:prstGeom prst="rect">
            <a:avLst/>
          </a:prstGeom>
        </p:spPr>
      </p:pic>
      <p:pic>
        <p:nvPicPr>
          <p:cNvPr id="17" name="Picture 16"/>
          <p:cNvPicPr>
            <a:picLocks noChangeAspect="1"/>
          </p:cNvPicPr>
          <p:nvPr/>
        </p:nvPicPr>
        <p:blipFill>
          <a:blip r:embed="rId7"/>
          <a:stretch>
            <a:fillRect/>
          </a:stretch>
        </p:blipFill>
        <p:spPr>
          <a:xfrm>
            <a:off x="4272259" y="3103573"/>
            <a:ext cx="109738" cy="152413"/>
          </a:xfrm>
          <a:prstGeom prst="rect">
            <a:avLst/>
          </a:prstGeom>
        </p:spPr>
      </p:pic>
      <p:sp>
        <p:nvSpPr>
          <p:cNvPr id="3" name="Rectangle 2"/>
          <p:cNvSpPr/>
          <p:nvPr/>
        </p:nvSpPr>
        <p:spPr>
          <a:xfrm>
            <a:off x="2893239" y="2596972"/>
            <a:ext cx="1114408" cy="246221"/>
          </a:xfrm>
          <a:prstGeom prst="rect">
            <a:avLst/>
          </a:prstGeom>
        </p:spPr>
        <p:txBody>
          <a:bodyPr wrap="none">
            <a:spAutoFit/>
          </a:bodyPr>
          <a:lstStyle/>
          <a:p>
            <a:pPr lvl="0"/>
            <a:r>
              <a:rPr lang="en-US" sz="1000" dirty="0">
                <a:solidFill>
                  <a:srgbClr val="FF0000"/>
                </a:solidFill>
                <a:latin typeface="Garamond" panose="02020404030301010803"/>
              </a:rPr>
              <a:t>Low Impact/Walk</a:t>
            </a:r>
            <a:endParaRPr lang="en-US" sz="1000" dirty="0">
              <a:solidFill>
                <a:srgbClr val="FF0000"/>
              </a:solidFill>
              <a:latin typeface="Garamond" panose="02020404030301010803"/>
            </a:endParaRPr>
          </a:p>
        </p:txBody>
      </p:sp>
    </p:spTree>
    <p:extLst>
      <p:ext uri="{BB962C8B-B14F-4D97-AF65-F5344CB8AC3E}">
        <p14:creationId xmlns:p14="http://schemas.microsoft.com/office/powerpoint/2010/main" val="3222244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Lie on your left side</a:t>
            </a:r>
            <a:r>
              <a:rPr lang="en-US" dirty="0" smtClean="0"/>
              <a:t>.</a:t>
            </a:r>
          </a:p>
          <a:p>
            <a:r>
              <a:rPr lang="en-US" dirty="0" smtClean="0"/>
              <a:t>Then roll onto your back.</a:t>
            </a:r>
            <a:endParaRPr lang="en-US" dirty="0"/>
          </a:p>
        </p:txBody>
      </p:sp>
      <p:pic>
        <p:nvPicPr>
          <p:cNvPr id="5" name="Content Placeholder 4"/>
          <p:cNvPicPr>
            <a:picLocks noGrp="1" noChangeAspect="1"/>
          </p:cNvPicPr>
          <p:nvPr>
            <p:ph sz="half" idx="2"/>
          </p:nvPr>
        </p:nvPicPr>
        <p:blipFill>
          <a:blip r:embed="rId2"/>
          <a:stretch>
            <a:fillRect/>
          </a:stretch>
        </p:blipFill>
        <p:spPr>
          <a:xfrm>
            <a:off x="6254750" y="2664807"/>
            <a:ext cx="4487863" cy="2147512"/>
          </a:xfrm>
          <a:prstGeom prst="rect">
            <a:avLst/>
          </a:prstGeom>
        </p:spPr>
      </p:pic>
    </p:spTree>
    <p:extLst>
      <p:ext uri="{BB962C8B-B14F-4D97-AF65-F5344CB8AC3E}">
        <p14:creationId xmlns:p14="http://schemas.microsoft.com/office/powerpoint/2010/main" val="2812348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get up from a lying position: </a:t>
            </a:r>
          </a:p>
        </p:txBody>
      </p:sp>
      <p:pic>
        <p:nvPicPr>
          <p:cNvPr id="8" name="bvzbGQe9ZuA"/>
          <p:cNvPicPr>
            <a:picLocks noGrp="1" noRot="1" noChangeAspect="1"/>
          </p:cNvPicPr>
          <p:nvPr>
            <p:ph idx="1"/>
            <a:videoFile r:link="rId1"/>
          </p:nvPr>
        </p:nvPicPr>
        <p:blipFill>
          <a:blip r:embed="rId3"/>
          <a:stretch>
            <a:fillRect/>
          </a:stretch>
        </p:blipFill>
        <p:spPr>
          <a:xfrm>
            <a:off x="3810000" y="2454275"/>
            <a:ext cx="4572000" cy="2571750"/>
          </a:xfrm>
          <a:prstGeom prst="rect">
            <a:avLst/>
          </a:prstGeom>
        </p:spPr>
      </p:pic>
    </p:spTree>
    <p:extLst>
      <p:ext uri="{BB962C8B-B14F-4D97-AF65-F5344CB8AC3E}">
        <p14:creationId xmlns:p14="http://schemas.microsoft.com/office/powerpoint/2010/main" val="1080534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SOME EXERCISES YOU CAN DO IN BED </a:t>
            </a:r>
          </a:p>
        </p:txBody>
      </p:sp>
      <p:sp>
        <p:nvSpPr>
          <p:cNvPr id="3" name="Content Placeholder 2"/>
          <p:cNvSpPr>
            <a:spLocks noGrp="1"/>
          </p:cNvSpPr>
          <p:nvPr>
            <p:ph sz="half" idx="1"/>
          </p:nvPr>
        </p:nvSpPr>
        <p:spPr/>
        <p:txBody>
          <a:bodyPr>
            <a:normAutofit fontScale="92500" lnSpcReduction="20000"/>
          </a:bodyPr>
          <a:lstStyle/>
          <a:p>
            <a:r>
              <a:rPr lang="en-US" dirty="0"/>
              <a:t>BEFORE GETTING OUT OF </a:t>
            </a:r>
            <a:r>
              <a:rPr lang="en-US" dirty="0" smtClean="0"/>
              <a:t>BED</a:t>
            </a:r>
          </a:p>
          <a:p>
            <a:r>
              <a:rPr lang="en-US" dirty="0"/>
              <a:t>Reminder-Benefits of stretching</a:t>
            </a:r>
            <a:r>
              <a:rPr lang="en-US" dirty="0" smtClean="0"/>
              <a:t>:</a:t>
            </a:r>
          </a:p>
          <a:p>
            <a:pPr lvl="1"/>
            <a:r>
              <a:rPr lang="en-US" dirty="0"/>
              <a:t>Greater freedom of movement.</a:t>
            </a:r>
          </a:p>
          <a:p>
            <a:pPr lvl="1"/>
            <a:r>
              <a:rPr lang="en-US" dirty="0"/>
              <a:t>Improvement in posture.</a:t>
            </a:r>
          </a:p>
          <a:p>
            <a:pPr lvl="1"/>
            <a:r>
              <a:rPr lang="en-US" dirty="0"/>
              <a:t>Increase in physical and mental relaxation.</a:t>
            </a:r>
          </a:p>
          <a:p>
            <a:pPr lvl="1"/>
            <a:r>
              <a:rPr lang="en-US" dirty="0"/>
              <a:t>Release of muscle tension and soreness.</a:t>
            </a:r>
          </a:p>
          <a:p>
            <a:pPr lvl="1"/>
            <a:r>
              <a:rPr lang="en-US" dirty="0"/>
              <a:t>Reduced risk of injury.</a:t>
            </a:r>
          </a:p>
        </p:txBody>
      </p:sp>
      <p:sp>
        <p:nvSpPr>
          <p:cNvPr id="4" name="Content Placeholder 3"/>
          <p:cNvSpPr>
            <a:spLocks noGrp="1"/>
          </p:cNvSpPr>
          <p:nvPr>
            <p:ph sz="half" idx="2"/>
          </p:nvPr>
        </p:nvSpPr>
        <p:spPr/>
        <p:txBody>
          <a:bodyPr>
            <a:normAutofit fontScale="92500" lnSpcReduction="20000"/>
          </a:bodyPr>
          <a:lstStyle/>
          <a:p>
            <a:r>
              <a:rPr lang="en-US" dirty="0"/>
              <a:t>It is beneficial to stretch before getting out of bed. While you sleep your body shifts blood and warmth from your muscles to the organs that need them at night, so in the morning, your muscles are cold and vulnerable to sprains and strains. Doing these simple exercises in bed can help reduce stiffness, get your blood circulating and help you start the day.</a:t>
            </a:r>
          </a:p>
        </p:txBody>
      </p:sp>
    </p:spTree>
    <p:extLst>
      <p:ext uri="{BB962C8B-B14F-4D97-AF65-F5344CB8AC3E}">
        <p14:creationId xmlns:p14="http://schemas.microsoft.com/office/powerpoint/2010/main" val="1241250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Bed Exercises at </a:t>
            </a:r>
            <a:r>
              <a:rPr lang="en-US" u="sng" dirty="0" smtClean="0"/>
              <a:t>Home</a:t>
            </a:r>
            <a:r>
              <a:rPr lang="en-US" dirty="0" smtClean="0"/>
              <a:t/>
            </a:r>
            <a:br>
              <a:rPr lang="en-US" dirty="0" smtClean="0"/>
            </a:br>
            <a:r>
              <a:rPr lang="en-US" dirty="0"/>
              <a:t/>
            </a:r>
            <a:br>
              <a:rPr lang="en-US" dirty="0"/>
            </a:br>
            <a:r>
              <a:rPr lang="en-US" sz="2200" dirty="0"/>
              <a:t>Doing these simple exercises in bed before you get out of bed can help reduce stiffness, get your blood circulating and help you start the day</a:t>
            </a:r>
            <a:r>
              <a:rPr lang="en-US" sz="2200" dirty="0" smtClean="0"/>
              <a:t>.</a:t>
            </a:r>
            <a:br>
              <a:rPr lang="en-US" sz="2200" dirty="0" smtClean="0"/>
            </a:br>
            <a:endParaRPr lang="en-US" sz="2200" dirty="0"/>
          </a:p>
        </p:txBody>
      </p:sp>
      <p:sp>
        <p:nvSpPr>
          <p:cNvPr id="3" name="Content Placeholder 2"/>
          <p:cNvSpPr>
            <a:spLocks noGrp="1"/>
          </p:cNvSpPr>
          <p:nvPr>
            <p:ph sz="half" idx="1"/>
          </p:nvPr>
        </p:nvSpPr>
        <p:spPr/>
        <p:txBody>
          <a:bodyPr/>
          <a:lstStyle/>
          <a:p>
            <a:r>
              <a:rPr lang="en-US" dirty="0"/>
              <a:t>Hip Stretch </a:t>
            </a:r>
            <a:endParaRPr lang="en-US" dirty="0" smtClean="0"/>
          </a:p>
          <a:p>
            <a:pPr lvl="1"/>
            <a:r>
              <a:rPr lang="en-US" dirty="0"/>
              <a:t>Lie on your back.  Keep your right leg straight and on the bed.  Then bend your left leg up onto your chest.  Hold for 5 seconds.  Then lower your right leg.  Repeat with the other leg.  Repeat 5 times.</a:t>
            </a:r>
          </a:p>
        </p:txBody>
      </p:sp>
      <p:pic>
        <p:nvPicPr>
          <p:cNvPr id="5" name="Content Placeholder 4"/>
          <p:cNvPicPr>
            <a:picLocks noGrp="1" noChangeAspect="1"/>
          </p:cNvPicPr>
          <p:nvPr>
            <p:ph sz="half" idx="2"/>
          </p:nvPr>
        </p:nvPicPr>
        <p:blipFill>
          <a:blip r:embed="rId2"/>
          <a:stretch>
            <a:fillRect/>
          </a:stretch>
        </p:blipFill>
        <p:spPr>
          <a:xfrm>
            <a:off x="6254750" y="2476788"/>
            <a:ext cx="4487863" cy="2523549"/>
          </a:xfrm>
          <a:prstGeom prst="rect">
            <a:avLst/>
          </a:prstGeom>
        </p:spPr>
      </p:pic>
    </p:spTree>
    <p:extLst>
      <p:ext uri="{BB962C8B-B14F-4D97-AF65-F5344CB8AC3E}">
        <p14:creationId xmlns:p14="http://schemas.microsoft.com/office/powerpoint/2010/main" val="3282429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Hamstring </a:t>
            </a:r>
            <a:r>
              <a:rPr lang="en-US" dirty="0" smtClean="0"/>
              <a:t>Stretch</a:t>
            </a:r>
          </a:p>
          <a:p>
            <a:pPr lvl="1"/>
            <a:r>
              <a:rPr lang="en-US" dirty="0"/>
              <a:t>Lie on your back.  Bend your left knee.  Then, keeping your right leg straight, raise your right leg as high as possible.  Hold for 3-5 seconds.  Then repeat with the left leg 5 times.</a:t>
            </a:r>
          </a:p>
        </p:txBody>
      </p:sp>
      <p:pic>
        <p:nvPicPr>
          <p:cNvPr id="5" name="Content Placeholder 4"/>
          <p:cNvPicPr>
            <a:picLocks noGrp="1" noChangeAspect="1"/>
          </p:cNvPicPr>
          <p:nvPr>
            <p:ph sz="half" idx="2"/>
          </p:nvPr>
        </p:nvPicPr>
        <p:blipFill>
          <a:blip r:embed="rId2"/>
          <a:stretch>
            <a:fillRect/>
          </a:stretch>
        </p:blipFill>
        <p:spPr>
          <a:xfrm>
            <a:off x="6254750" y="2241249"/>
            <a:ext cx="4487863" cy="2994628"/>
          </a:xfrm>
          <a:prstGeom prst="rect">
            <a:avLst/>
          </a:prstGeom>
        </p:spPr>
      </p:pic>
    </p:spTree>
    <p:extLst>
      <p:ext uri="{BB962C8B-B14F-4D97-AF65-F5344CB8AC3E}">
        <p14:creationId xmlns:p14="http://schemas.microsoft.com/office/powerpoint/2010/main" val="3702262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Abdominal and Shoulder </a:t>
            </a:r>
            <a:r>
              <a:rPr lang="en-US" dirty="0" smtClean="0"/>
              <a:t>Stretch</a:t>
            </a:r>
          </a:p>
          <a:p>
            <a:pPr lvl="1"/>
            <a:r>
              <a:rPr lang="en-US" dirty="0"/>
              <a:t>Lie on your back. Bend both knees.  Flatten the hollow of your back against the bed.  Hold this position and then pull your shoulder blades together.  Hold for 5 seconds.  Repeat 5 times.</a:t>
            </a:r>
          </a:p>
        </p:txBody>
      </p:sp>
      <p:pic>
        <p:nvPicPr>
          <p:cNvPr id="5" name="Content Placeholder 4"/>
          <p:cNvPicPr>
            <a:picLocks noGrp="1" noChangeAspect="1"/>
          </p:cNvPicPr>
          <p:nvPr>
            <p:ph sz="half" idx="2"/>
          </p:nvPr>
        </p:nvPicPr>
        <p:blipFill>
          <a:blip r:embed="rId2"/>
          <a:stretch>
            <a:fillRect/>
          </a:stretch>
        </p:blipFill>
        <p:spPr>
          <a:xfrm>
            <a:off x="6307931" y="2309813"/>
            <a:ext cx="4381500" cy="2857500"/>
          </a:xfrm>
          <a:prstGeom prst="rect">
            <a:avLst/>
          </a:prstGeom>
        </p:spPr>
      </p:pic>
    </p:spTree>
    <p:extLst>
      <p:ext uri="{BB962C8B-B14F-4D97-AF65-F5344CB8AC3E}">
        <p14:creationId xmlns:p14="http://schemas.microsoft.com/office/powerpoint/2010/main" val="3099503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Abdominal </a:t>
            </a:r>
            <a:r>
              <a:rPr lang="en-US" dirty="0" smtClean="0"/>
              <a:t>Crunches</a:t>
            </a:r>
          </a:p>
          <a:p>
            <a:pPr lvl="1"/>
            <a:r>
              <a:rPr lang="en-US" dirty="0"/>
              <a:t>Lie on your back. Bend both knees.  Stretch your arms out in front of you.  Try to raise your head and shoulders off the bed.  Repeat 5 times.</a:t>
            </a:r>
          </a:p>
        </p:txBody>
      </p:sp>
      <p:pic>
        <p:nvPicPr>
          <p:cNvPr id="5" name="Content Placeholder 4"/>
          <p:cNvPicPr>
            <a:picLocks noGrp="1" noChangeAspect="1"/>
          </p:cNvPicPr>
          <p:nvPr>
            <p:ph sz="half" idx="2"/>
          </p:nvPr>
        </p:nvPicPr>
        <p:blipFill>
          <a:blip r:embed="rId2"/>
          <a:stretch>
            <a:fillRect/>
          </a:stretch>
        </p:blipFill>
        <p:spPr>
          <a:xfrm>
            <a:off x="6254750" y="2476352"/>
            <a:ext cx="4487863" cy="2524422"/>
          </a:xfrm>
          <a:prstGeom prst="rect">
            <a:avLst/>
          </a:prstGeom>
        </p:spPr>
      </p:pic>
    </p:spTree>
    <p:extLst>
      <p:ext uri="{BB962C8B-B14F-4D97-AF65-F5344CB8AC3E}">
        <p14:creationId xmlns:p14="http://schemas.microsoft.com/office/powerpoint/2010/main" val="4146236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Exercises that can be performed in bed or on floor</a:t>
            </a:r>
          </a:p>
        </p:txBody>
      </p:sp>
      <p:sp>
        <p:nvSpPr>
          <p:cNvPr id="3" name="Content Placeholder 2"/>
          <p:cNvSpPr>
            <a:spLocks noGrp="1"/>
          </p:cNvSpPr>
          <p:nvPr>
            <p:ph sz="half" idx="1"/>
          </p:nvPr>
        </p:nvSpPr>
        <p:spPr/>
        <p:txBody>
          <a:bodyPr>
            <a:normAutofit fontScale="85000" lnSpcReduction="10000"/>
          </a:bodyPr>
          <a:lstStyle/>
          <a:p>
            <a:r>
              <a:rPr lang="en-US" dirty="0"/>
              <a:t>Quadriceps Exercises: </a:t>
            </a:r>
            <a:endParaRPr lang="en-US" dirty="0" smtClean="0"/>
          </a:p>
          <a:p>
            <a:pPr lvl="1"/>
            <a:r>
              <a:rPr lang="en-US" dirty="0"/>
              <a:t>Lie on your side. </a:t>
            </a:r>
          </a:p>
          <a:p>
            <a:pPr lvl="1"/>
            <a:r>
              <a:rPr lang="en-US" dirty="0"/>
              <a:t>Rest your head on a pillow or your hand. </a:t>
            </a:r>
          </a:p>
          <a:p>
            <a:pPr lvl="1"/>
            <a:r>
              <a:rPr lang="en-US" dirty="0"/>
              <a:t>Bend the knee of the leg that is on top. </a:t>
            </a:r>
          </a:p>
          <a:p>
            <a:pPr lvl="1"/>
            <a:r>
              <a:rPr lang="en-US" dirty="0"/>
              <a:t>Grab the heel of that leg. </a:t>
            </a:r>
          </a:p>
          <a:p>
            <a:pPr lvl="1"/>
            <a:r>
              <a:rPr lang="en-US" dirty="0"/>
              <a:t>Gently pull that leg until front of thigh stretches. </a:t>
            </a:r>
          </a:p>
          <a:p>
            <a:pPr lvl="1"/>
            <a:r>
              <a:rPr lang="en-US" dirty="0"/>
              <a:t>Hold this position. </a:t>
            </a:r>
          </a:p>
          <a:p>
            <a:pPr lvl="1"/>
            <a:r>
              <a:rPr lang="en-US" dirty="0"/>
              <a:t>Roll over to your other side and repeat with your other leg. </a:t>
            </a:r>
          </a:p>
        </p:txBody>
      </p:sp>
      <p:pic>
        <p:nvPicPr>
          <p:cNvPr id="5" name="Content Placeholder 4"/>
          <p:cNvPicPr>
            <a:picLocks noGrp="1" noChangeAspect="1"/>
          </p:cNvPicPr>
          <p:nvPr>
            <p:ph sz="half" idx="2"/>
          </p:nvPr>
        </p:nvPicPr>
        <p:blipFill>
          <a:blip r:embed="rId2"/>
          <a:stretch>
            <a:fillRect/>
          </a:stretch>
        </p:blipFill>
        <p:spPr>
          <a:xfrm>
            <a:off x="6254750" y="2242309"/>
            <a:ext cx="4487863" cy="2992507"/>
          </a:xfrm>
          <a:prstGeom prst="rect">
            <a:avLst/>
          </a:prstGeom>
        </p:spPr>
      </p:pic>
    </p:spTree>
    <p:extLst>
      <p:ext uri="{BB962C8B-B14F-4D97-AF65-F5344CB8AC3E}">
        <p14:creationId xmlns:p14="http://schemas.microsoft.com/office/powerpoint/2010/main" val="1753772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Double Hip Rotation</a:t>
            </a:r>
            <a:r>
              <a:rPr lang="en-US" dirty="0" smtClean="0"/>
              <a:t>: </a:t>
            </a:r>
            <a:r>
              <a:rPr lang="en-US" sz="1400" b="1" i="1" dirty="0"/>
              <a:t>Don't do this exercise if you have had a hip replacement, unless your surgeon approves. </a:t>
            </a:r>
            <a:endParaRPr lang="en-US" sz="1400" b="1" i="1" dirty="0" smtClean="0"/>
          </a:p>
          <a:p>
            <a:pPr lvl="1"/>
            <a:r>
              <a:rPr lang="en-US" sz="1200" dirty="0"/>
              <a:t>Lie with your back on the floor with your knees bent. </a:t>
            </a:r>
          </a:p>
          <a:p>
            <a:pPr lvl="1"/>
            <a:r>
              <a:rPr lang="en-US" sz="1200" dirty="0"/>
              <a:t>Keep your shoulders on the floor at all times. </a:t>
            </a:r>
          </a:p>
          <a:p>
            <a:pPr lvl="1"/>
            <a:r>
              <a:rPr lang="en-US" sz="1200" dirty="0"/>
              <a:t>Keeping your knees together, lower your legs to one side. </a:t>
            </a:r>
          </a:p>
          <a:p>
            <a:pPr lvl="1"/>
            <a:r>
              <a:rPr lang="en-US" sz="1200" dirty="0"/>
              <a:t>Hold this position. </a:t>
            </a:r>
          </a:p>
          <a:p>
            <a:pPr lvl="1"/>
            <a:r>
              <a:rPr lang="en-US" sz="1200" dirty="0"/>
              <a:t>Return your legs to an upright position. </a:t>
            </a:r>
          </a:p>
          <a:p>
            <a:pPr lvl="1"/>
            <a:r>
              <a:rPr lang="en-US" sz="1200" dirty="0"/>
              <a:t>Repeat toward the other side. </a:t>
            </a:r>
          </a:p>
        </p:txBody>
      </p:sp>
      <p:pic>
        <p:nvPicPr>
          <p:cNvPr id="5" name="Content Placeholder 4"/>
          <p:cNvPicPr>
            <a:picLocks noGrp="1" noChangeAspect="1"/>
          </p:cNvPicPr>
          <p:nvPr>
            <p:ph sz="half" idx="2"/>
          </p:nvPr>
        </p:nvPicPr>
        <p:blipFill>
          <a:blip r:embed="rId2"/>
          <a:stretch>
            <a:fillRect/>
          </a:stretch>
        </p:blipFill>
        <p:spPr>
          <a:xfrm>
            <a:off x="6254750" y="2457482"/>
            <a:ext cx="4487863" cy="2562161"/>
          </a:xfrm>
          <a:prstGeom prst="rect">
            <a:avLst/>
          </a:prstGeom>
        </p:spPr>
      </p:pic>
    </p:spTree>
    <p:extLst>
      <p:ext uri="{BB962C8B-B14F-4D97-AF65-F5344CB8AC3E}">
        <p14:creationId xmlns:p14="http://schemas.microsoft.com/office/powerpoint/2010/main" val="2673014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Using Weight Machines</a:t>
            </a:r>
          </a:p>
        </p:txBody>
      </p:sp>
      <p:sp>
        <p:nvSpPr>
          <p:cNvPr id="3" name="Content Placeholder 2"/>
          <p:cNvSpPr>
            <a:spLocks noGrp="1"/>
          </p:cNvSpPr>
          <p:nvPr>
            <p:ph sz="half" idx="1"/>
          </p:nvPr>
        </p:nvSpPr>
        <p:spPr/>
        <p:txBody>
          <a:bodyPr>
            <a:normAutofit fontScale="92500" lnSpcReduction="10000"/>
          </a:bodyPr>
          <a:lstStyle/>
          <a:p>
            <a:r>
              <a:rPr lang="en-US" dirty="0"/>
              <a:t>There are many different types of weight machines.  They differ in the way in which they provide resistance.  Each machine needs to be set up a little differently.  If you are unsure of what to do, check with the fitness floor supervisor.  When used properly weight machines provide a safe and stable method of increasing strength.</a:t>
            </a:r>
          </a:p>
        </p:txBody>
      </p:sp>
      <p:pic>
        <p:nvPicPr>
          <p:cNvPr id="5" name="Content Placeholder 4"/>
          <p:cNvPicPr>
            <a:picLocks noGrp="1" noChangeAspect="1"/>
          </p:cNvPicPr>
          <p:nvPr>
            <p:ph sz="half" idx="2"/>
          </p:nvPr>
        </p:nvPicPr>
        <p:blipFill>
          <a:blip r:embed="rId2"/>
          <a:stretch>
            <a:fillRect/>
          </a:stretch>
        </p:blipFill>
        <p:spPr>
          <a:xfrm>
            <a:off x="7074530" y="2017713"/>
            <a:ext cx="2848303" cy="3441700"/>
          </a:xfrm>
          <a:prstGeom prst="rect">
            <a:avLst/>
          </a:prstGeom>
        </p:spPr>
      </p:pic>
    </p:spTree>
    <p:extLst>
      <p:ext uri="{BB962C8B-B14F-4D97-AF65-F5344CB8AC3E}">
        <p14:creationId xmlns:p14="http://schemas.microsoft.com/office/powerpoint/2010/main" val="305084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Session </a:t>
            </a:r>
            <a:r>
              <a:rPr lang="en-US" dirty="0"/>
              <a:t>17: Other Ways to Do </a:t>
            </a:r>
            <a:r>
              <a:rPr lang="en-US" dirty="0" smtClean="0"/>
              <a:t>Exercises</a:t>
            </a:r>
            <a:endParaRPr lang="en-US" dirty="0"/>
          </a:p>
        </p:txBody>
      </p:sp>
      <p:pic>
        <p:nvPicPr>
          <p:cNvPr id="4" name="Picture 3"/>
          <p:cNvPicPr>
            <a:picLocks noChangeAspect="1"/>
          </p:cNvPicPr>
          <p:nvPr/>
        </p:nvPicPr>
        <p:blipFill>
          <a:blip r:embed="rId2"/>
          <a:stretch>
            <a:fillRect/>
          </a:stretch>
        </p:blipFill>
        <p:spPr>
          <a:xfrm>
            <a:off x="5172383" y="3832168"/>
            <a:ext cx="1841152" cy="1883827"/>
          </a:xfrm>
          <a:prstGeom prst="rect">
            <a:avLst/>
          </a:prstGeom>
        </p:spPr>
      </p:pic>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77809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B8C29"/>
                </a:solidFill>
              </a:rPr>
              <a:t>PROS</a:t>
            </a:r>
            <a:r>
              <a:rPr lang="en-US" dirty="0">
                <a:solidFill>
                  <a:srgbClr val="FB8C29"/>
                </a:solidFill>
              </a:rPr>
              <a:t>:</a:t>
            </a:r>
            <a:endParaRPr lang="en-US" dirty="0"/>
          </a:p>
        </p:txBody>
      </p:sp>
      <p:sp>
        <p:nvSpPr>
          <p:cNvPr id="3" name="Content Placeholder 2"/>
          <p:cNvSpPr>
            <a:spLocks noGrp="1"/>
          </p:cNvSpPr>
          <p:nvPr>
            <p:ph sz="half" idx="1"/>
          </p:nvPr>
        </p:nvSpPr>
        <p:spPr/>
        <p:txBody>
          <a:bodyPr/>
          <a:lstStyle/>
          <a:p>
            <a:r>
              <a:rPr lang="en-US" dirty="0"/>
              <a:t>Pros using machines</a:t>
            </a:r>
          </a:p>
        </p:txBody>
      </p:sp>
      <p:sp>
        <p:nvSpPr>
          <p:cNvPr id="4" name="Content Placeholder 3"/>
          <p:cNvSpPr>
            <a:spLocks noGrp="1"/>
          </p:cNvSpPr>
          <p:nvPr>
            <p:ph sz="half" idx="2"/>
          </p:nvPr>
        </p:nvSpPr>
        <p:spPr/>
        <p:txBody>
          <a:bodyPr/>
          <a:lstStyle/>
          <a:p>
            <a:r>
              <a:rPr lang="en-US" dirty="0"/>
              <a:t>Machines provide stability to joints around the exercising muscle.</a:t>
            </a:r>
          </a:p>
          <a:p>
            <a:r>
              <a:rPr lang="en-US" dirty="0"/>
              <a:t>Machines help guide the movement.</a:t>
            </a:r>
          </a:p>
          <a:p>
            <a:r>
              <a:rPr lang="en-US" dirty="0"/>
              <a:t>Machines are good for beginners, as the weights are under control of the machine.</a:t>
            </a:r>
          </a:p>
        </p:txBody>
      </p:sp>
    </p:spTree>
    <p:extLst>
      <p:ext uri="{BB962C8B-B14F-4D97-AF65-F5344CB8AC3E}">
        <p14:creationId xmlns:p14="http://schemas.microsoft.com/office/powerpoint/2010/main" val="2235047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How do you set up weight machines?</a:t>
            </a:r>
          </a:p>
        </p:txBody>
      </p:sp>
      <p:sp>
        <p:nvSpPr>
          <p:cNvPr id="3" name="Content Placeholder 2"/>
          <p:cNvSpPr>
            <a:spLocks noGrp="1"/>
          </p:cNvSpPr>
          <p:nvPr>
            <p:ph sz="half" idx="1"/>
          </p:nvPr>
        </p:nvSpPr>
        <p:spPr/>
        <p:txBody>
          <a:bodyPr>
            <a:normAutofit fontScale="62500" lnSpcReduction="20000"/>
          </a:bodyPr>
          <a:lstStyle/>
          <a:p>
            <a:r>
              <a:rPr lang="en-US" dirty="0"/>
              <a:t>Each machine needs to be set up a little differently, so if unsure of what to do, check with the fitness floor supervisor.  You can apply these general principles:</a:t>
            </a:r>
          </a:p>
        </p:txBody>
      </p:sp>
      <p:sp>
        <p:nvSpPr>
          <p:cNvPr id="4" name="Content Placeholder 3"/>
          <p:cNvSpPr>
            <a:spLocks noGrp="1"/>
          </p:cNvSpPr>
          <p:nvPr>
            <p:ph sz="half" idx="2"/>
          </p:nvPr>
        </p:nvSpPr>
        <p:spPr/>
        <p:txBody>
          <a:bodyPr>
            <a:normAutofit fontScale="62500" lnSpcReduction="20000"/>
          </a:bodyPr>
          <a:lstStyle/>
          <a:p>
            <a:r>
              <a:rPr lang="en-US" dirty="0"/>
              <a:t>Familiarize yourself with each machine by trying it first with no weight (pull the weight pin out so that there are no weights in the weight stack).  Check that the movement does not cause strain to your joints.  The axis of movement for the target joint and muscles should align with the axis of motion of the machine.  Discuss with your fitness instructor how to position your body properly on the machine.</a:t>
            </a:r>
          </a:p>
          <a:p>
            <a:r>
              <a:rPr lang="en-US" dirty="0"/>
              <a:t>You may be able to adjust seat height, stabilizing pads, or limit the amount of motion.  Adjust seat height, etc. to make sure the machine fits your body size.</a:t>
            </a:r>
          </a:p>
          <a:p>
            <a:r>
              <a:rPr lang="en-US" dirty="0"/>
              <a:t>Write down what settings you use.   </a:t>
            </a:r>
          </a:p>
          <a:p>
            <a:r>
              <a:rPr lang="en-US" dirty="0"/>
              <a:t>Selecting the amount of weight to use: </a:t>
            </a:r>
          </a:p>
        </p:txBody>
      </p:sp>
    </p:spTree>
    <p:extLst>
      <p:ext uri="{BB962C8B-B14F-4D97-AF65-F5344CB8AC3E}">
        <p14:creationId xmlns:p14="http://schemas.microsoft.com/office/powerpoint/2010/main" val="2479385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set up weight machines</a:t>
            </a:r>
            <a:r>
              <a:rPr lang="en-US" dirty="0" smtClean="0"/>
              <a:t>?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a:t>Estimate an amount of weight that you can easily lift with good form. </a:t>
            </a:r>
          </a:p>
          <a:p>
            <a:r>
              <a:rPr lang="en-US" dirty="0"/>
              <a:t>If you can lift that amount easily 10-12 times, add a weight.</a:t>
            </a:r>
          </a:p>
          <a:p>
            <a:r>
              <a:rPr lang="en-US" dirty="0"/>
              <a:t>If you feel like the last repetitions are difficult or if you cannot maintain good form then reduce the weight.</a:t>
            </a:r>
          </a:p>
          <a:p>
            <a:r>
              <a:rPr lang="en-US" dirty="0"/>
              <a:t>Once you identify a weight that you can lift 10-12 repetitions with only moderate difficulty, you next select the number of sets.  A set is a group of successive repetitions performed without resting.  Start with one set, progress to 2-3 sets.</a:t>
            </a:r>
          </a:p>
          <a:p>
            <a:r>
              <a:rPr lang="en-US" dirty="0"/>
              <a:t>You should rest about 1 minute between sets</a:t>
            </a:r>
          </a:p>
        </p:txBody>
      </p:sp>
      <p:sp>
        <p:nvSpPr>
          <p:cNvPr id="4" name="Content Placeholder 3"/>
          <p:cNvSpPr>
            <a:spLocks noGrp="1"/>
          </p:cNvSpPr>
          <p:nvPr>
            <p:ph sz="half" idx="2"/>
          </p:nvPr>
        </p:nvSpPr>
        <p:spPr/>
        <p:txBody>
          <a:bodyPr>
            <a:normAutofit fontScale="70000" lnSpcReduction="20000"/>
          </a:bodyPr>
          <a:lstStyle/>
          <a:p>
            <a:r>
              <a:rPr lang="en-US" dirty="0"/>
              <a:t>Training Tips</a:t>
            </a:r>
            <a:r>
              <a:rPr lang="en-US" dirty="0" smtClean="0"/>
              <a:t>:</a:t>
            </a:r>
          </a:p>
          <a:p>
            <a:pPr lvl="1"/>
            <a:r>
              <a:rPr lang="en-US" dirty="0"/>
              <a:t>When using weight machines, be certain that the weight pins are secured before you begin repetitions. </a:t>
            </a:r>
          </a:p>
          <a:p>
            <a:pPr lvl="1"/>
            <a:r>
              <a:rPr lang="en-US" dirty="0"/>
              <a:t>DO NOT bang weights; lower the weight stack slowly down to its original position upon completion of repetition.</a:t>
            </a:r>
          </a:p>
          <a:p>
            <a:pPr lvl="1"/>
            <a:r>
              <a:rPr lang="en-US" dirty="0"/>
              <a:t>DO NOT hold your breath-this is called a Valsalva maneuver.  It increases the pressure in your chest and is a strain on your heart.</a:t>
            </a:r>
          </a:p>
        </p:txBody>
      </p:sp>
    </p:spTree>
    <p:extLst>
      <p:ext uri="{BB962C8B-B14F-4D97-AF65-F5344CB8AC3E}">
        <p14:creationId xmlns:p14="http://schemas.microsoft.com/office/powerpoint/2010/main" val="3521080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 Extension Machine</a:t>
            </a:r>
            <a:endParaRPr lang="en-US" dirty="0"/>
          </a:p>
        </p:txBody>
      </p:sp>
      <p:pic>
        <p:nvPicPr>
          <p:cNvPr id="4" name="1SUGjOp3ZH4"/>
          <p:cNvPicPr>
            <a:picLocks noGrp="1" noRot="1" noChangeAspect="1"/>
          </p:cNvPicPr>
          <p:nvPr>
            <p:ph idx="1"/>
            <a:videoFile r:link="rId1"/>
          </p:nvPr>
        </p:nvPicPr>
        <p:blipFill>
          <a:blip r:embed="rId3"/>
          <a:stretch>
            <a:fillRect/>
          </a:stretch>
        </p:blipFill>
        <p:spPr>
          <a:xfrm>
            <a:off x="3810000" y="2454275"/>
            <a:ext cx="4572000" cy="2571750"/>
          </a:xfrm>
          <a:prstGeom prst="rect">
            <a:avLst/>
          </a:prstGeom>
        </p:spPr>
      </p:pic>
    </p:spTree>
    <p:extLst>
      <p:ext uri="{BB962C8B-B14F-4D97-AF65-F5344CB8AC3E}">
        <p14:creationId xmlns:p14="http://schemas.microsoft.com/office/powerpoint/2010/main" val="570268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Why is appropriate form important?</a:t>
            </a:r>
          </a:p>
        </p:txBody>
      </p:sp>
      <p:sp>
        <p:nvSpPr>
          <p:cNvPr id="3" name="Content Placeholder 2"/>
          <p:cNvSpPr>
            <a:spLocks noGrp="1"/>
          </p:cNvSpPr>
          <p:nvPr>
            <p:ph sz="half" idx="1"/>
          </p:nvPr>
        </p:nvSpPr>
        <p:spPr/>
        <p:txBody>
          <a:bodyPr>
            <a:normAutofit fontScale="77500" lnSpcReduction="20000"/>
          </a:bodyPr>
          <a:lstStyle/>
          <a:p>
            <a:r>
              <a:rPr lang="en-US" dirty="0"/>
              <a:t>As mentioned above, appropriate form is one way to tell if the weights are too heavy for you.  But form is also important to make sure that you are not putting strain on other joints in the body.  When using proper form:</a:t>
            </a:r>
          </a:p>
        </p:txBody>
      </p:sp>
      <p:sp>
        <p:nvSpPr>
          <p:cNvPr id="4" name="Content Placeholder 3"/>
          <p:cNvSpPr>
            <a:spLocks noGrp="1"/>
          </p:cNvSpPr>
          <p:nvPr>
            <p:ph sz="half" idx="2"/>
          </p:nvPr>
        </p:nvSpPr>
        <p:spPr/>
        <p:txBody>
          <a:bodyPr>
            <a:normAutofit fontScale="77500" lnSpcReduction="20000"/>
          </a:bodyPr>
          <a:lstStyle/>
          <a:p>
            <a:r>
              <a:rPr lang="en-US" dirty="0"/>
              <a:t>a. Use good postural alignment.  Chin level, shoulders back, tummy pulled in. </a:t>
            </a:r>
          </a:p>
          <a:p>
            <a:r>
              <a:rPr lang="en-US" dirty="0"/>
              <a:t>b. Use a full range of motion but only as long as you can control the weight.</a:t>
            </a:r>
          </a:p>
          <a:p>
            <a:r>
              <a:rPr lang="en-US" dirty="0"/>
              <a:t>c. Do not hyperextend at the elbow or knee.</a:t>
            </a:r>
          </a:p>
          <a:p>
            <a:r>
              <a:rPr lang="en-US" dirty="0"/>
              <a:t>d. Only use the muscles targeted by the machine.  Do not strain with your back or neck.</a:t>
            </a:r>
          </a:p>
          <a:p>
            <a:r>
              <a:rPr lang="en-US" dirty="0"/>
              <a:t>e. You should be able to control the lift of the weight with a smooth movement.  Do not use a jerky motion. </a:t>
            </a:r>
          </a:p>
        </p:txBody>
      </p:sp>
    </p:spTree>
    <p:extLst>
      <p:ext uri="{BB962C8B-B14F-4D97-AF65-F5344CB8AC3E}">
        <p14:creationId xmlns:p14="http://schemas.microsoft.com/office/powerpoint/2010/main" val="2752135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How do you progress the weights?</a:t>
            </a:r>
          </a:p>
        </p:txBody>
      </p:sp>
      <p:sp>
        <p:nvSpPr>
          <p:cNvPr id="3" name="Content Placeholder 2"/>
          <p:cNvSpPr>
            <a:spLocks noGrp="1"/>
          </p:cNvSpPr>
          <p:nvPr>
            <p:ph sz="half" idx="1"/>
          </p:nvPr>
        </p:nvSpPr>
        <p:spPr/>
        <p:txBody>
          <a:bodyPr>
            <a:normAutofit fontScale="77500" lnSpcReduction="20000"/>
          </a:bodyPr>
          <a:lstStyle/>
          <a:p>
            <a:r>
              <a:rPr lang="en-US" dirty="0" smtClean="0"/>
              <a:t>By </a:t>
            </a:r>
            <a:r>
              <a:rPr lang="en-US" dirty="0"/>
              <a:t>the end of the second week of strength training, you should start to notice that it is easier to do 2-3 sets of 10-12 repetitions.  It is now time to reassess the difficulty of each exercise with your current level of weights!  Try adding a weight from the stack.  Can you lift it 10-12 times with only moderate difficulty?  Since you have increased the weight you can drop down the sets, and once again build up to 2-3 sets.  Because the weight stack is in fixed increments (10-15 lbs.), it can be difficult to increase to next weight level.</a:t>
            </a:r>
          </a:p>
        </p:txBody>
      </p:sp>
      <p:pic>
        <p:nvPicPr>
          <p:cNvPr id="5" name="Content Placeholder 4"/>
          <p:cNvPicPr>
            <a:picLocks noGrp="1" noChangeAspect="1"/>
          </p:cNvPicPr>
          <p:nvPr>
            <p:ph sz="half" idx="2"/>
          </p:nvPr>
        </p:nvPicPr>
        <p:blipFill>
          <a:blip r:embed="rId2"/>
          <a:stretch>
            <a:fillRect/>
          </a:stretch>
        </p:blipFill>
        <p:spPr>
          <a:xfrm>
            <a:off x="6794870" y="2017713"/>
            <a:ext cx="3407623" cy="3441700"/>
          </a:xfrm>
          <a:prstGeom prst="rect">
            <a:avLst/>
          </a:prstGeom>
        </p:spPr>
      </p:pic>
    </p:spTree>
    <p:extLst>
      <p:ext uri="{BB962C8B-B14F-4D97-AF65-F5344CB8AC3E}">
        <p14:creationId xmlns:p14="http://schemas.microsoft.com/office/powerpoint/2010/main" val="2639608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Why Is Progression Important? </a:t>
            </a:r>
          </a:p>
        </p:txBody>
      </p:sp>
      <p:sp>
        <p:nvSpPr>
          <p:cNvPr id="3" name="Content Placeholder 2"/>
          <p:cNvSpPr>
            <a:spLocks noGrp="1"/>
          </p:cNvSpPr>
          <p:nvPr>
            <p:ph sz="half" idx="1"/>
          </p:nvPr>
        </p:nvSpPr>
        <p:spPr/>
        <p:txBody>
          <a:bodyPr>
            <a:normAutofit fontScale="77500" lnSpcReduction="20000"/>
          </a:bodyPr>
          <a:lstStyle/>
          <a:p>
            <a:r>
              <a:rPr lang="en-US" dirty="0"/>
              <a:t>To take full advantage of the many benefits of strength training, it's important to progress, or consistently advance the intensity of your workout by challenging your muscles with heavier weights. This continuous challenge allows your muscles to grow strong and stay strong. Progressing will boost your feelings of independence and will help ensure that you live well into old age without the fear of falling. It will also give you a tremendous sense of pride and accomplishment.</a:t>
            </a:r>
          </a:p>
          <a:p>
            <a:endParaRPr lang="en-US" dirty="0"/>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a:t>(CDC website on Strength Training for Older adults-Free weights</a:t>
            </a:r>
          </a:p>
          <a:p>
            <a:r>
              <a:rPr lang="en-US" dirty="0"/>
              <a:t>http://www.cdc.gov/nccdphp/dnpa/physical/growing_stronger)</a:t>
            </a:r>
          </a:p>
          <a:p>
            <a:endParaRPr lang="en-US" dirty="0"/>
          </a:p>
        </p:txBody>
      </p:sp>
    </p:spTree>
    <p:extLst>
      <p:ext uri="{BB962C8B-B14F-4D97-AF65-F5344CB8AC3E}">
        <p14:creationId xmlns:p14="http://schemas.microsoft.com/office/powerpoint/2010/main" val="3570529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a:t>Let's Try Some New and Exciting Activities!</a:t>
            </a:r>
          </a:p>
        </p:txBody>
      </p:sp>
      <p:sp>
        <p:nvSpPr>
          <p:cNvPr id="5" name="Text Placeholder 4"/>
          <p:cNvSpPr>
            <a:spLocks noGrp="1"/>
          </p:cNvSpPr>
          <p:nvPr>
            <p:ph type="body" idx="1"/>
          </p:nvPr>
        </p:nvSpPr>
        <p:spPr/>
        <p:txBody>
          <a:bodyPr>
            <a:noAutofit/>
          </a:bodyPr>
          <a:lstStyle/>
          <a:p>
            <a:r>
              <a:rPr lang="en-US" dirty="0"/>
              <a:t>Maybe you feel that some exercises just aren't exciting enough.  You want to work out but feel bored by the more traditional exercises like walking, or swimming, or bicycling.  Here are some examples of activities that may help to liven up your exercise routine.</a:t>
            </a:r>
          </a:p>
        </p:txBody>
      </p:sp>
    </p:spTree>
    <p:extLst>
      <p:ext uri="{BB962C8B-B14F-4D97-AF65-F5344CB8AC3E}">
        <p14:creationId xmlns:p14="http://schemas.microsoft.com/office/powerpoint/2010/main" val="24536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Golf</a:t>
            </a:r>
          </a:p>
        </p:txBody>
      </p:sp>
      <p:sp>
        <p:nvSpPr>
          <p:cNvPr id="3" name="Content Placeholder 2"/>
          <p:cNvSpPr>
            <a:spLocks noGrp="1"/>
          </p:cNvSpPr>
          <p:nvPr>
            <p:ph sz="half" idx="1"/>
          </p:nvPr>
        </p:nvSpPr>
        <p:spPr/>
        <p:txBody>
          <a:bodyPr>
            <a:normAutofit fontScale="85000" lnSpcReduction="10000"/>
          </a:bodyPr>
          <a:lstStyle/>
          <a:p>
            <a:r>
              <a:rPr lang="en-US" dirty="0"/>
              <a:t>Thanks to the popularity of golf greats like Tiger Woods, golf has become the sport of choice for many Americans.  While some may believe golf is not a demanding sport, it actually requires a great deal of strength and stamina.  The key components involved in golf are strength and power, flexibility, and cardiovascular conditioning.  Golf is a great way to experience a moderate activity while learning a fun sport.</a:t>
            </a:r>
          </a:p>
        </p:txBody>
      </p:sp>
      <p:pic>
        <p:nvPicPr>
          <p:cNvPr id="5" name="Content Placeholder 4" descr="Clipart - Golf Driv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70808" y="2017713"/>
            <a:ext cx="2255747" cy="3441700"/>
          </a:xfrm>
        </p:spPr>
      </p:pic>
    </p:spTree>
    <p:extLst>
      <p:ext uri="{BB962C8B-B14F-4D97-AF65-F5344CB8AC3E}">
        <p14:creationId xmlns:p14="http://schemas.microsoft.com/office/powerpoint/2010/main" val="452838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Tennis</a:t>
            </a:r>
          </a:p>
        </p:txBody>
      </p:sp>
      <p:sp>
        <p:nvSpPr>
          <p:cNvPr id="3" name="Content Placeholder 2"/>
          <p:cNvSpPr>
            <a:spLocks noGrp="1"/>
          </p:cNvSpPr>
          <p:nvPr>
            <p:ph sz="half" idx="1"/>
          </p:nvPr>
        </p:nvSpPr>
        <p:spPr/>
        <p:txBody>
          <a:bodyPr>
            <a:normAutofit fontScale="92500" lnSpcReduction="10000"/>
          </a:bodyPr>
          <a:lstStyle/>
          <a:p>
            <a:r>
              <a:rPr lang="en-US" dirty="0"/>
              <a:t>Perhaps you are thinking that tennis is too much of a workout.  But how about doubles?  Not only is it less strenuous but doubles tennis also provides a great social environment.  Tennis provides one of the best aerobic and anaerobic workouts.  If playing an entire game becomes too difficult, you can also use a tennis ball machine to hit balls.</a:t>
            </a:r>
          </a:p>
        </p:txBody>
      </p:sp>
      <p:pic>
        <p:nvPicPr>
          <p:cNvPr id="7" name="Content Placeholder 6"/>
          <p:cNvPicPr>
            <a:picLocks noGrp="1" noChangeAspect="1"/>
          </p:cNvPicPr>
          <p:nvPr>
            <p:ph sz="half" idx="2"/>
          </p:nvPr>
        </p:nvPicPr>
        <p:blipFill>
          <a:blip r:embed="rId2"/>
          <a:stretch>
            <a:fillRect/>
          </a:stretch>
        </p:blipFill>
        <p:spPr>
          <a:xfrm>
            <a:off x="6254750" y="2239687"/>
            <a:ext cx="4487863" cy="2997752"/>
          </a:xfrm>
          <a:prstGeom prst="rect">
            <a:avLst/>
          </a:prstGeom>
        </p:spPr>
      </p:pic>
    </p:spTree>
    <p:extLst>
      <p:ext uri="{BB962C8B-B14F-4D97-AF65-F5344CB8AC3E}">
        <p14:creationId xmlns:p14="http://schemas.microsoft.com/office/powerpoint/2010/main" val="2447909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u="sng" dirty="0" smtClean="0"/>
              <a:t>Discussion question:</a:t>
            </a:r>
            <a:br>
              <a:rPr lang="en-US" sz="3600" u="sng" dirty="0" smtClean="0"/>
            </a:br>
            <a:r>
              <a:rPr lang="en-US" sz="3600" u="sng" dirty="0" smtClean="0"/>
              <a:t/>
            </a:r>
            <a:br>
              <a:rPr lang="en-US" sz="3600" u="sng" dirty="0" smtClean="0"/>
            </a:br>
            <a:endParaRPr lang="en-US" sz="3600" u="sng" dirty="0"/>
          </a:p>
        </p:txBody>
      </p:sp>
      <p:sp>
        <p:nvSpPr>
          <p:cNvPr id="3" name="Content Placeholder 2"/>
          <p:cNvSpPr>
            <a:spLocks noGrp="1"/>
          </p:cNvSpPr>
          <p:nvPr>
            <p:ph sz="half" idx="1"/>
          </p:nvPr>
        </p:nvSpPr>
        <p:spPr/>
        <p:txBody>
          <a:bodyPr/>
          <a:lstStyle/>
          <a:p>
            <a:r>
              <a:rPr lang="en-US" sz="2900" cap="all" dirty="0">
                <a:solidFill>
                  <a:srgbClr val="FB8C29"/>
                </a:solidFill>
                <a:ea typeface="+mj-ea"/>
                <a:cs typeface="+mj-cs"/>
              </a:rPr>
              <a:t>Why do we need to know how to get up from the floor?</a:t>
            </a:r>
            <a:br>
              <a:rPr lang="en-US" sz="2900" cap="all" dirty="0">
                <a:solidFill>
                  <a:srgbClr val="FB8C29"/>
                </a:solidFill>
                <a:ea typeface="+mj-ea"/>
                <a:cs typeface="+mj-cs"/>
              </a:rPr>
            </a:br>
            <a:endParaRPr lang="en-US" dirty="0"/>
          </a:p>
        </p:txBody>
      </p:sp>
      <p:pic>
        <p:nvPicPr>
          <p:cNvPr id="5" name="Content Placeholder 4" descr="Celebrating Family Stories: Mystery Monday: What Happened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72858" y="2017713"/>
            <a:ext cx="3451647" cy="3441700"/>
          </a:xfrm>
        </p:spPr>
      </p:pic>
    </p:spTree>
    <p:extLst>
      <p:ext uri="{BB962C8B-B14F-4D97-AF65-F5344CB8AC3E}">
        <p14:creationId xmlns:p14="http://schemas.microsoft.com/office/powerpoint/2010/main" val="21085705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Hiking</a:t>
            </a:r>
          </a:p>
        </p:txBody>
      </p:sp>
      <p:sp>
        <p:nvSpPr>
          <p:cNvPr id="3" name="Content Placeholder 2"/>
          <p:cNvSpPr>
            <a:spLocks noGrp="1"/>
          </p:cNvSpPr>
          <p:nvPr>
            <p:ph sz="half" idx="1"/>
          </p:nvPr>
        </p:nvSpPr>
        <p:spPr/>
        <p:txBody>
          <a:bodyPr/>
          <a:lstStyle/>
          <a:p>
            <a:r>
              <a:rPr lang="en-US" dirty="0"/>
              <a:t>There's nothing like getting away from our daily hectic lives and getting some fresh air while taking in beautiful views.  Hiking allows you to escape the pressures of life while providing a great mind/body exercise and relaxation.</a:t>
            </a:r>
          </a:p>
        </p:txBody>
      </p:sp>
      <p:pic>
        <p:nvPicPr>
          <p:cNvPr id="5" name="Content Placeholder 4"/>
          <p:cNvPicPr>
            <a:picLocks noGrp="1" noChangeAspect="1"/>
          </p:cNvPicPr>
          <p:nvPr>
            <p:ph sz="half" idx="2"/>
          </p:nvPr>
        </p:nvPicPr>
        <p:blipFill>
          <a:blip r:embed="rId2"/>
          <a:stretch>
            <a:fillRect/>
          </a:stretch>
        </p:blipFill>
        <p:spPr>
          <a:xfrm>
            <a:off x="6254750" y="2246349"/>
            <a:ext cx="4487863" cy="2984428"/>
          </a:xfrm>
          <a:prstGeom prst="rect">
            <a:avLst/>
          </a:prstGeom>
        </p:spPr>
      </p:pic>
    </p:spTree>
    <p:extLst>
      <p:ext uri="{BB962C8B-B14F-4D97-AF65-F5344CB8AC3E}">
        <p14:creationId xmlns:p14="http://schemas.microsoft.com/office/powerpoint/2010/main" val="2341178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Cross Training</a:t>
            </a:r>
          </a:p>
        </p:txBody>
      </p:sp>
      <p:sp>
        <p:nvSpPr>
          <p:cNvPr id="3" name="Content Placeholder 2"/>
          <p:cNvSpPr>
            <a:spLocks noGrp="1"/>
          </p:cNvSpPr>
          <p:nvPr>
            <p:ph sz="half" idx="1"/>
          </p:nvPr>
        </p:nvSpPr>
        <p:spPr/>
        <p:txBody>
          <a:bodyPr>
            <a:normAutofit lnSpcReduction="10000"/>
          </a:bodyPr>
          <a:lstStyle/>
          <a:p>
            <a:r>
              <a:rPr lang="en-US" dirty="0"/>
              <a:t>Maybe you have started feeling bored after a few months of your swim class or dance class.  Well then, it is time to start cross training.  Cross training combines two or more types of exercise into your routine physical activity.  Cross training helps to alleviate boredom and prevent injuries from overworking certain muscles.</a:t>
            </a:r>
          </a:p>
        </p:txBody>
      </p:sp>
      <p:pic>
        <p:nvPicPr>
          <p:cNvPr id="5" name="Content Placeholder 4" descr="Man Doing Crossfit Training · Free Stock Photo"/>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51541" y="2017713"/>
            <a:ext cx="2294280" cy="3441700"/>
          </a:xfrm>
        </p:spPr>
      </p:pic>
    </p:spTree>
    <p:extLst>
      <p:ext uri="{BB962C8B-B14F-4D97-AF65-F5344CB8AC3E}">
        <p14:creationId xmlns:p14="http://schemas.microsoft.com/office/powerpoint/2010/main" val="2469641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Job Everyone!!  See you again on Thursday!</a:t>
            </a:r>
            <a:endParaRPr lang="en-US" dirty="0"/>
          </a:p>
        </p:txBody>
      </p:sp>
      <p:pic>
        <p:nvPicPr>
          <p:cNvPr id="4" name="Content Placeholder 3" descr="Cybertactique: [Lecture] Sécurité et espionnage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1206" y="2264569"/>
            <a:ext cx="5591175" cy="2952750"/>
          </a:xfrm>
        </p:spPr>
      </p:pic>
    </p:spTree>
    <p:extLst>
      <p:ext uri="{BB962C8B-B14F-4D97-AF65-F5344CB8AC3E}">
        <p14:creationId xmlns:p14="http://schemas.microsoft.com/office/powerpoint/2010/main" val="1089012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t>Floor Exercises</a:t>
            </a:r>
            <a:br>
              <a:rPr lang="en-US" u="sng" dirty="0"/>
            </a:br>
            <a:endParaRPr lang="en-US" u="sng" dirty="0"/>
          </a:p>
        </p:txBody>
      </p:sp>
      <p:sp>
        <p:nvSpPr>
          <p:cNvPr id="4" name="Content Placeholder 3"/>
          <p:cNvSpPr>
            <a:spLocks noGrp="1"/>
          </p:cNvSpPr>
          <p:nvPr>
            <p:ph sz="half" idx="1"/>
          </p:nvPr>
        </p:nvSpPr>
        <p:spPr/>
        <p:txBody>
          <a:bodyPr>
            <a:normAutofit lnSpcReduction="10000"/>
          </a:bodyPr>
          <a:lstStyle/>
          <a:p>
            <a:r>
              <a:rPr lang="en-US" dirty="0"/>
              <a:t>Before beginning floor exercises, consider trying out the buddy system.  If you are afraid you won’t be able to get back up, adopt a buddy who will be able to provide assistance if you need it. Knowing the right way to get into a lying position on the floor and the right way to get back up also may be helpful to you.</a:t>
            </a:r>
          </a:p>
        </p:txBody>
      </p:sp>
      <p:sp>
        <p:nvSpPr>
          <p:cNvPr id="5" name="Content Placeholder 4"/>
          <p:cNvSpPr>
            <a:spLocks noGrp="1"/>
          </p:cNvSpPr>
          <p:nvPr>
            <p:ph sz="half" idx="2"/>
          </p:nvPr>
        </p:nvSpPr>
        <p:spPr/>
        <p:txBody>
          <a:bodyPr>
            <a:normAutofit lnSpcReduction="10000"/>
          </a:bodyPr>
          <a:lstStyle/>
          <a:p>
            <a:r>
              <a:rPr lang="en-US" dirty="0"/>
              <a:t>If you have had a hip replacement, check with your surgeon before using the following method. If you have osteoporosis, check with your doctor first. </a:t>
            </a:r>
            <a:endParaRPr lang="en-US" dirty="0" smtClean="0"/>
          </a:p>
          <a:p>
            <a:r>
              <a:rPr lang="en-US" dirty="0" smtClean="0"/>
              <a:t>We will not practice these today in class.  </a:t>
            </a:r>
            <a:endParaRPr lang="en-US" dirty="0"/>
          </a:p>
        </p:txBody>
      </p:sp>
    </p:spTree>
    <p:extLst>
      <p:ext uri="{BB962C8B-B14F-4D97-AF65-F5344CB8AC3E}">
        <p14:creationId xmlns:p14="http://schemas.microsoft.com/office/powerpoint/2010/main" val="34821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following instructions are outlined with pictures in the Complete Exercise Routine found in the back of the manual</a:t>
            </a:r>
            <a:r>
              <a:rPr lang="en-US" sz="2400" dirty="0" smtClean="0"/>
              <a:t>.</a:t>
            </a:r>
            <a:r>
              <a:rPr lang="en-US" sz="2400" dirty="0"/>
              <a:t/>
            </a:r>
            <a:br>
              <a:rPr lang="en-US" sz="2400" dirty="0"/>
            </a:br>
            <a:endParaRPr lang="en-US" sz="2400" dirty="0"/>
          </a:p>
        </p:txBody>
      </p:sp>
      <p:sp>
        <p:nvSpPr>
          <p:cNvPr id="4" name="Content Placeholder 3"/>
          <p:cNvSpPr>
            <a:spLocks noGrp="1"/>
          </p:cNvSpPr>
          <p:nvPr>
            <p:ph sz="half" idx="1"/>
          </p:nvPr>
        </p:nvSpPr>
        <p:spPr/>
        <p:txBody>
          <a:bodyPr>
            <a:normAutofit fontScale="92500"/>
          </a:bodyPr>
          <a:lstStyle/>
          <a:p>
            <a:r>
              <a:rPr lang="en-US" dirty="0"/>
              <a:t>To get into a lying position</a:t>
            </a:r>
            <a:r>
              <a:rPr lang="en-US" dirty="0" smtClean="0"/>
              <a:t>:</a:t>
            </a:r>
          </a:p>
          <a:p>
            <a:r>
              <a:rPr lang="en-US" dirty="0"/>
              <a:t>Stand next to a very sturdy chair that won't tip over (put chair against wall for support if you need to).</a:t>
            </a:r>
          </a:p>
          <a:p>
            <a:r>
              <a:rPr lang="en-US" dirty="0"/>
              <a:t>Put your hands on the seat of the chair.</a:t>
            </a:r>
          </a:p>
          <a:p>
            <a:r>
              <a:rPr lang="en-US" dirty="0"/>
              <a:t>Lower yourself down to on one knee.</a:t>
            </a:r>
          </a:p>
        </p:txBody>
      </p:sp>
      <p:pic>
        <p:nvPicPr>
          <p:cNvPr id="6" name="Content Placeholder 5"/>
          <p:cNvPicPr>
            <a:picLocks noGrp="1" noChangeAspect="1"/>
          </p:cNvPicPr>
          <p:nvPr>
            <p:ph sz="half" idx="2"/>
          </p:nvPr>
        </p:nvPicPr>
        <p:blipFill>
          <a:blip r:embed="rId2"/>
          <a:stretch>
            <a:fillRect/>
          </a:stretch>
        </p:blipFill>
        <p:spPr>
          <a:xfrm>
            <a:off x="6254750" y="2055614"/>
            <a:ext cx="4487863" cy="3365897"/>
          </a:xfrm>
          <a:prstGeom prst="rect">
            <a:avLst/>
          </a:prstGeom>
        </p:spPr>
      </p:pic>
    </p:spTree>
    <p:extLst>
      <p:ext uri="{BB962C8B-B14F-4D97-AF65-F5344CB8AC3E}">
        <p14:creationId xmlns:p14="http://schemas.microsoft.com/office/powerpoint/2010/main" val="1813206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Bring the other knee down.</a:t>
            </a:r>
          </a:p>
        </p:txBody>
      </p:sp>
      <p:pic>
        <p:nvPicPr>
          <p:cNvPr id="5" name="Content Placeholder 4"/>
          <p:cNvPicPr>
            <a:picLocks noGrp="1" noChangeAspect="1"/>
          </p:cNvPicPr>
          <p:nvPr>
            <p:ph sz="half" idx="2"/>
          </p:nvPr>
        </p:nvPicPr>
        <p:blipFill>
          <a:blip r:embed="rId2"/>
          <a:stretch>
            <a:fillRect/>
          </a:stretch>
        </p:blipFill>
        <p:spPr>
          <a:xfrm>
            <a:off x="6254750" y="2055614"/>
            <a:ext cx="4487863" cy="3365897"/>
          </a:xfrm>
          <a:prstGeom prst="rect">
            <a:avLst/>
          </a:prstGeom>
        </p:spPr>
      </p:pic>
    </p:spTree>
    <p:extLst>
      <p:ext uri="{BB962C8B-B14F-4D97-AF65-F5344CB8AC3E}">
        <p14:creationId xmlns:p14="http://schemas.microsoft.com/office/powerpoint/2010/main" val="1229015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Put your left hand on the floor and lean on it as you bring your left hip to the floor.</a:t>
            </a:r>
          </a:p>
        </p:txBody>
      </p:sp>
      <p:pic>
        <p:nvPicPr>
          <p:cNvPr id="5" name="Content Placeholder 4"/>
          <p:cNvPicPr>
            <a:picLocks noGrp="1" noChangeAspect="1"/>
          </p:cNvPicPr>
          <p:nvPr>
            <p:ph sz="half" idx="2"/>
          </p:nvPr>
        </p:nvPicPr>
        <p:blipFill>
          <a:blip r:embed="rId2"/>
          <a:stretch>
            <a:fillRect/>
          </a:stretch>
        </p:blipFill>
        <p:spPr>
          <a:xfrm>
            <a:off x="6254750" y="2055614"/>
            <a:ext cx="4487863" cy="3365897"/>
          </a:xfrm>
          <a:prstGeom prst="rect">
            <a:avLst/>
          </a:prstGeom>
        </p:spPr>
      </p:pic>
    </p:spTree>
    <p:extLst>
      <p:ext uri="{BB962C8B-B14F-4D97-AF65-F5344CB8AC3E}">
        <p14:creationId xmlns:p14="http://schemas.microsoft.com/office/powerpoint/2010/main" val="2322280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Your weight is now on your left hip.</a:t>
            </a:r>
          </a:p>
        </p:txBody>
      </p:sp>
      <p:pic>
        <p:nvPicPr>
          <p:cNvPr id="5" name="Content Placeholder 4"/>
          <p:cNvPicPr>
            <a:picLocks noGrp="1" noChangeAspect="1"/>
          </p:cNvPicPr>
          <p:nvPr>
            <p:ph sz="half" idx="2"/>
          </p:nvPr>
        </p:nvPicPr>
        <p:blipFill>
          <a:blip r:embed="rId2"/>
          <a:stretch>
            <a:fillRect/>
          </a:stretch>
        </p:blipFill>
        <p:spPr>
          <a:xfrm>
            <a:off x="6254750" y="2055614"/>
            <a:ext cx="4487863" cy="3365897"/>
          </a:xfrm>
          <a:prstGeom prst="rect">
            <a:avLst/>
          </a:prstGeom>
        </p:spPr>
      </p:pic>
    </p:spTree>
    <p:extLst>
      <p:ext uri="{BB962C8B-B14F-4D97-AF65-F5344CB8AC3E}">
        <p14:creationId xmlns:p14="http://schemas.microsoft.com/office/powerpoint/2010/main" val="2468019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en-US" dirty="0"/>
              <a:t>Straighten your legs </a:t>
            </a:r>
            <a:r>
              <a:rPr lang="en-US" dirty="0" smtClean="0"/>
              <a:t>out.</a:t>
            </a:r>
            <a:endParaRPr lang="en-US" dirty="0"/>
          </a:p>
        </p:txBody>
      </p:sp>
      <p:pic>
        <p:nvPicPr>
          <p:cNvPr id="5" name="Content Placeholder 4"/>
          <p:cNvPicPr>
            <a:picLocks noGrp="1" noChangeAspect="1"/>
          </p:cNvPicPr>
          <p:nvPr>
            <p:ph sz="half" idx="2"/>
          </p:nvPr>
        </p:nvPicPr>
        <p:blipFill>
          <a:blip r:embed="rId2"/>
          <a:stretch>
            <a:fillRect/>
          </a:stretch>
        </p:blipFill>
        <p:spPr>
          <a:xfrm>
            <a:off x="4805367" y="2010878"/>
            <a:ext cx="2581275" cy="3441700"/>
          </a:xfrm>
          <a:prstGeom prst="rect">
            <a:avLst/>
          </a:prstGeom>
        </p:spPr>
      </p:pic>
      <p:pic>
        <p:nvPicPr>
          <p:cNvPr id="6" name="Picture 5"/>
          <p:cNvPicPr>
            <a:picLocks noChangeAspect="1"/>
          </p:cNvPicPr>
          <p:nvPr/>
        </p:nvPicPr>
        <p:blipFill>
          <a:blip r:embed="rId3"/>
          <a:stretch>
            <a:fillRect/>
          </a:stretch>
        </p:blipFill>
        <p:spPr>
          <a:xfrm>
            <a:off x="7573399" y="2441261"/>
            <a:ext cx="3441243" cy="2580933"/>
          </a:xfrm>
          <a:prstGeom prst="rect">
            <a:avLst/>
          </a:prstGeom>
        </p:spPr>
      </p:pic>
    </p:spTree>
    <p:extLst>
      <p:ext uri="{BB962C8B-B14F-4D97-AF65-F5344CB8AC3E}">
        <p14:creationId xmlns:p14="http://schemas.microsoft.com/office/powerpoint/2010/main" val="1976476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TM10001114[[fn=Gallery]]</Template>
  <TotalTime>121</TotalTime>
  <Words>1871</Words>
  <Application>Microsoft Office PowerPoint</Application>
  <PresentationFormat>Widescreen</PresentationFormat>
  <Paragraphs>104</Paragraphs>
  <Slides>32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Century Gothic</vt:lpstr>
      <vt:lpstr>Garamond</vt:lpstr>
      <vt:lpstr>Rockwell</vt:lpstr>
      <vt:lpstr>Gallery</vt:lpstr>
      <vt:lpstr>Exercise Log for 8/16/21  </vt:lpstr>
      <vt:lpstr> Session 17: Other Ways to Do Exercises</vt:lpstr>
      <vt:lpstr>Discussion question:  </vt:lpstr>
      <vt:lpstr>Floor Exercises </vt:lpstr>
      <vt:lpstr>The following instructions are outlined with pictures in the Complete Exercise Routine found in the back of the manual. </vt:lpstr>
      <vt:lpstr>PowerPoint Presentation</vt:lpstr>
      <vt:lpstr>PowerPoint Presentation</vt:lpstr>
      <vt:lpstr>PowerPoint Presentation</vt:lpstr>
      <vt:lpstr>PowerPoint Presentation</vt:lpstr>
      <vt:lpstr>PowerPoint Presentation</vt:lpstr>
      <vt:lpstr>To get up from a lying position: </vt:lpstr>
      <vt:lpstr>SOME EXERCISES YOU CAN DO IN BED </vt:lpstr>
      <vt:lpstr>Bed Exercises at Home  Doing these simple exercises in bed before you get out of bed can help reduce stiffness, get your blood circulating and help you start the day. </vt:lpstr>
      <vt:lpstr>PowerPoint Presentation</vt:lpstr>
      <vt:lpstr>PowerPoint Presentation</vt:lpstr>
      <vt:lpstr>PowerPoint Presentation</vt:lpstr>
      <vt:lpstr>Exercises that can be performed in bed or on floor</vt:lpstr>
      <vt:lpstr>PowerPoint Presentation</vt:lpstr>
      <vt:lpstr>Using Weight Machines</vt:lpstr>
      <vt:lpstr>PROS:</vt:lpstr>
      <vt:lpstr>How do you set up weight machines?</vt:lpstr>
      <vt:lpstr>How do you set up weight machines? (con’t)</vt:lpstr>
      <vt:lpstr>Leg Extension Machine</vt:lpstr>
      <vt:lpstr>Why is appropriate form important?</vt:lpstr>
      <vt:lpstr>How do you progress the weights?</vt:lpstr>
      <vt:lpstr>Why Is Progression Important? </vt:lpstr>
      <vt:lpstr>Let's Try Some New and Exciting Activities!</vt:lpstr>
      <vt:lpstr>Golf</vt:lpstr>
      <vt:lpstr>Tennis</vt:lpstr>
      <vt:lpstr>Hiking</vt:lpstr>
      <vt:lpstr>Cross Training</vt:lpstr>
      <vt:lpstr>Great Job Everyone!!  See you again on Thursday!</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Log for 8/16/21</dc:title>
  <dc:creator>Shannon Willis</dc:creator>
  <cp:lastModifiedBy>Shannon Willis</cp:lastModifiedBy>
  <cp:revision>9</cp:revision>
  <dcterms:created xsi:type="dcterms:W3CDTF">2021-08-10T17:38:51Z</dcterms:created>
  <dcterms:modified xsi:type="dcterms:W3CDTF">2021-08-16T15:27:52Z</dcterms:modified>
</cp:coreProperties>
</file>