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84" r:id="rId5"/>
    <p:sldMasterId id="2147483666" r:id="rId6"/>
    <p:sldMasterId id="2147483703" r:id="rId7"/>
    <p:sldMasterId id="2147483713" r:id="rId8"/>
  </p:sldMasterIdLst>
  <p:notesMasterIdLst>
    <p:notesMasterId r:id="rId54"/>
  </p:notesMasterIdLst>
  <p:handoutMasterIdLst>
    <p:handoutMasterId r:id="rId55"/>
  </p:handoutMasterIdLst>
  <p:sldIdLst>
    <p:sldId id="1394" r:id="rId9"/>
    <p:sldId id="1362" r:id="rId10"/>
    <p:sldId id="1367" r:id="rId11"/>
    <p:sldId id="389" r:id="rId12"/>
    <p:sldId id="366" r:id="rId13"/>
    <p:sldId id="424" r:id="rId14"/>
    <p:sldId id="1380" r:id="rId15"/>
    <p:sldId id="2147309005" r:id="rId16"/>
    <p:sldId id="359" r:id="rId17"/>
    <p:sldId id="1347" r:id="rId18"/>
    <p:sldId id="1390" r:id="rId19"/>
    <p:sldId id="1363" r:id="rId20"/>
    <p:sldId id="1374" r:id="rId21"/>
    <p:sldId id="1364" r:id="rId22"/>
    <p:sldId id="361" r:id="rId23"/>
    <p:sldId id="1360" r:id="rId24"/>
    <p:sldId id="1365" r:id="rId25"/>
    <p:sldId id="1348" r:id="rId26"/>
    <p:sldId id="1372" r:id="rId27"/>
    <p:sldId id="1385" r:id="rId28"/>
    <p:sldId id="1386" r:id="rId29"/>
    <p:sldId id="1387" r:id="rId30"/>
    <p:sldId id="363" r:id="rId31"/>
    <p:sldId id="1349" r:id="rId32"/>
    <p:sldId id="1350" r:id="rId33"/>
    <p:sldId id="1351" r:id="rId34"/>
    <p:sldId id="1395" r:id="rId35"/>
    <p:sldId id="1338" r:id="rId36"/>
    <p:sldId id="1334" r:id="rId37"/>
    <p:sldId id="1335" r:id="rId38"/>
    <p:sldId id="1336" r:id="rId39"/>
    <p:sldId id="1337" r:id="rId40"/>
    <p:sldId id="674" r:id="rId41"/>
    <p:sldId id="1333" r:id="rId42"/>
    <p:sldId id="1339" r:id="rId43"/>
    <p:sldId id="1342" r:id="rId44"/>
    <p:sldId id="1343" r:id="rId45"/>
    <p:sldId id="1445" r:id="rId46"/>
    <p:sldId id="1359" r:id="rId47"/>
    <p:sldId id="2147309006" r:id="rId48"/>
    <p:sldId id="2517" r:id="rId49"/>
    <p:sldId id="2566" r:id="rId50"/>
    <p:sldId id="2147309003" r:id="rId51"/>
    <p:sldId id="2147309004" r:id="rId52"/>
    <p:sldId id="1366"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E82A75-CBCA-6666-FA76-2F0E06A10158}" name="Vaux-Bjerke, Alison (OS/OASH)" initials="VBA(" userId="S::Alison.Vaux-Bjerke@hhs.gov::6ff7f65b-8d3b-4d36-b3f0-448e1dfbb23f" providerId="AD"/>
  <p188:author id="{7B9071AA-2DAB-350C-A974-05A4250061BA}" name="Piercy, Katrina (HHS/OASH)" initials="KP" userId="Piercy, Katrina (HHS/OASH)" providerId="None"/>
  <p188:author id="{619E99BD-D030-7E54-93A8-7502EC4D15AF}" name="Polster, Malorie (OS/OASH) (CTR)" initials="PM((" userId="S::Malorie.Polster@hhs.gov::3acc53de-e4ed-4acf-b0a7-45ef27f7de96" providerId="AD"/>
  <p188:author id="{02292DDB-2B5D-CDAB-BB6D-1F6BD1DD7F01}" name="Macias, Bianca (HHS/OASH)" initials="MB(" userId="S::Bianca.Macias@hhs.gov::1bf1e9c5-891e-4a9b-9677-6fe672279536" providerId="AD"/>
  <p188:author id="{72520EF1-A681-3F59-99F1-FE54D8C967B5}" name="Polster, Malorie (OS/OASH) (CTR)" initials="P(" userId="S::malorie.polster@hhs.gov::3acc53de-e4ed-4acf-b0a7-45ef27f7de9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621"/>
    <a:srgbClr val="EC6313"/>
    <a:srgbClr val="38464A"/>
    <a:srgbClr val="DBE667"/>
    <a:srgbClr val="FFE46B"/>
    <a:srgbClr val="FFC135"/>
    <a:srgbClr val="F6A02F"/>
    <a:srgbClr val="D69388"/>
    <a:srgbClr val="337E9E"/>
    <a:srgbClr val="1A7B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49648" autoAdjust="0"/>
  </p:normalViewPr>
  <p:slideViewPr>
    <p:cSldViewPr snapToGrid="0" snapToObjects="1">
      <p:cViewPr varScale="1">
        <p:scale>
          <a:sx n="57" d="100"/>
          <a:sy n="57" d="100"/>
        </p:scale>
        <p:origin x="1552"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40E97-FB32-4020-972B-B55AC6D5BBB9}"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D796697A-D3EF-4F3A-8C9D-F1219C6A9E0A}">
      <dgm:prSet phldrT="[Text]"/>
      <dgm:spPr/>
      <dgm:t>
        <a:bodyPr/>
        <a:lstStyle/>
        <a:p>
          <a:r>
            <a:rPr lang="en-US" dirty="0"/>
            <a:t>PAG Midcourse Report on Older Adults</a:t>
          </a:r>
        </a:p>
      </dgm:t>
    </dgm:pt>
    <dgm:pt modelId="{025CBE3C-5AC6-40AA-B1D7-BB4A45305456}" type="parTrans" cxnId="{67FB42D1-6FC3-4A36-9773-A327A9447E27}">
      <dgm:prSet/>
      <dgm:spPr/>
      <dgm:t>
        <a:bodyPr/>
        <a:lstStyle/>
        <a:p>
          <a:endParaRPr lang="en-US"/>
        </a:p>
      </dgm:t>
    </dgm:pt>
    <dgm:pt modelId="{63AC9D34-A6A7-4752-894B-EDB8B9E8F274}" type="sibTrans" cxnId="{67FB42D1-6FC3-4A36-9773-A327A9447E27}">
      <dgm:prSet/>
      <dgm:spPr/>
      <dgm:t>
        <a:bodyPr/>
        <a:lstStyle/>
        <a:p>
          <a:endParaRPr lang="en-US"/>
        </a:p>
      </dgm:t>
    </dgm:pt>
    <dgm:pt modelId="{BF2D8C21-28F8-4A31-B9E7-99594AB5E57B}">
      <dgm:prSet/>
      <dgm:spPr/>
      <dgm:t>
        <a:bodyPr/>
        <a:lstStyle/>
        <a:p>
          <a:r>
            <a:rPr lang="en-US" dirty="0"/>
            <a:t>Systematic Literature Review</a:t>
          </a:r>
        </a:p>
      </dgm:t>
    </dgm:pt>
    <dgm:pt modelId="{A7CD1B2C-319F-4D4C-920F-3BD14189A5FE}" type="parTrans" cxnId="{6DA3FF4B-8C87-40BB-B996-563D44D8EF4F}">
      <dgm:prSet/>
      <dgm:spPr/>
      <dgm:t>
        <a:bodyPr/>
        <a:lstStyle/>
        <a:p>
          <a:endParaRPr lang="en-US"/>
        </a:p>
      </dgm:t>
    </dgm:pt>
    <dgm:pt modelId="{43AACA89-03C0-4938-AD0F-A0ECD4014CD0}" type="sibTrans" cxnId="{6DA3FF4B-8C87-40BB-B996-563D44D8EF4F}">
      <dgm:prSet/>
      <dgm:spPr/>
      <dgm:t>
        <a:bodyPr/>
        <a:lstStyle/>
        <a:p>
          <a:endParaRPr lang="en-US"/>
        </a:p>
      </dgm:t>
    </dgm:pt>
    <dgm:pt modelId="{30574B0C-38ED-49F7-A89D-B62CD70C128E}">
      <dgm:prSet/>
      <dgm:spPr/>
      <dgm:t>
        <a:bodyPr/>
        <a:lstStyle/>
        <a:p>
          <a:r>
            <a:rPr lang="en-US" dirty="0"/>
            <a:t> Comments on Draft Report</a:t>
          </a:r>
        </a:p>
      </dgm:t>
    </dgm:pt>
    <dgm:pt modelId="{60606A26-FFA7-4796-B747-FCD972520AF5}" type="parTrans" cxnId="{2FFD67D1-EB4A-4799-B421-3CEFD2D6373D}">
      <dgm:prSet/>
      <dgm:spPr/>
      <dgm:t>
        <a:bodyPr/>
        <a:lstStyle/>
        <a:p>
          <a:endParaRPr lang="en-US"/>
        </a:p>
      </dgm:t>
    </dgm:pt>
    <dgm:pt modelId="{251218C9-CFD7-4DF2-BAF5-0366219E13CF}" type="sibTrans" cxnId="{2FFD67D1-EB4A-4799-B421-3CEFD2D6373D}">
      <dgm:prSet/>
      <dgm:spPr/>
      <dgm:t>
        <a:bodyPr/>
        <a:lstStyle/>
        <a:p>
          <a:endParaRPr lang="en-US"/>
        </a:p>
      </dgm:t>
    </dgm:pt>
    <dgm:pt modelId="{B6D1EF22-EC26-4CBC-97E9-B29DC3728245}">
      <dgm:prSet/>
      <dgm:spPr/>
      <dgm:t>
        <a:bodyPr/>
        <a:lstStyle/>
        <a:p>
          <a:r>
            <a:rPr lang="en-US" dirty="0"/>
            <a:t>Peer Review</a:t>
          </a:r>
        </a:p>
      </dgm:t>
    </dgm:pt>
    <dgm:pt modelId="{44F1070B-FE69-49C1-9C40-232C1DA355CB}" type="parTrans" cxnId="{036B23E2-4278-4B31-8C81-155B926F2557}">
      <dgm:prSet/>
      <dgm:spPr/>
      <dgm:t>
        <a:bodyPr/>
        <a:lstStyle/>
        <a:p>
          <a:endParaRPr lang="en-US"/>
        </a:p>
      </dgm:t>
    </dgm:pt>
    <dgm:pt modelId="{B81F196B-BED3-4B1F-B983-848353685BCB}" type="sibTrans" cxnId="{036B23E2-4278-4B31-8C81-155B926F2557}">
      <dgm:prSet/>
      <dgm:spPr/>
      <dgm:t>
        <a:bodyPr/>
        <a:lstStyle/>
        <a:p>
          <a:endParaRPr lang="en-US"/>
        </a:p>
      </dgm:t>
    </dgm:pt>
    <dgm:pt modelId="{2CE98FA2-2AED-4002-A105-D906D9C96BC3}">
      <dgm:prSet/>
      <dgm:spPr/>
      <dgm:t>
        <a:bodyPr/>
        <a:lstStyle/>
        <a:p>
          <a:r>
            <a:rPr lang="en-US" dirty="0"/>
            <a:t>HHS Clearance </a:t>
          </a:r>
        </a:p>
      </dgm:t>
    </dgm:pt>
    <dgm:pt modelId="{9F3E7BFC-DE6C-43BC-8E3B-1D8C0F886156}" type="parTrans" cxnId="{47716E7D-BCC3-460B-AFEC-86F52D85C112}">
      <dgm:prSet/>
      <dgm:spPr/>
      <dgm:t>
        <a:bodyPr/>
        <a:lstStyle/>
        <a:p>
          <a:endParaRPr lang="en-US"/>
        </a:p>
      </dgm:t>
    </dgm:pt>
    <dgm:pt modelId="{F7533FF5-3BE6-43A5-BAE4-579A3BFAB782}" type="sibTrans" cxnId="{47716E7D-BCC3-460B-AFEC-86F52D85C112}">
      <dgm:prSet/>
      <dgm:spPr/>
      <dgm:t>
        <a:bodyPr/>
        <a:lstStyle/>
        <a:p>
          <a:endParaRPr lang="en-US"/>
        </a:p>
      </dgm:t>
    </dgm:pt>
    <dgm:pt modelId="{FD587E29-17FF-4A62-9DB9-50435EAB920D}">
      <dgm:prSet/>
      <dgm:spPr/>
      <dgm:t>
        <a:bodyPr/>
        <a:lstStyle/>
        <a:p>
          <a:endParaRPr lang="en-US" dirty="0"/>
        </a:p>
      </dgm:t>
    </dgm:pt>
    <dgm:pt modelId="{30CEAE9E-852C-48E3-8618-DCCD2F07A2E3}" type="parTrans" cxnId="{79DBFA01-406B-4AAE-B7B6-13857846165D}">
      <dgm:prSet/>
      <dgm:spPr/>
      <dgm:t>
        <a:bodyPr/>
        <a:lstStyle/>
        <a:p>
          <a:endParaRPr lang="en-US"/>
        </a:p>
      </dgm:t>
    </dgm:pt>
    <dgm:pt modelId="{7889EDF7-CA2A-4F02-A1EB-52E0042E1BE1}" type="sibTrans" cxnId="{79DBFA01-406B-4AAE-B7B6-13857846165D}">
      <dgm:prSet/>
      <dgm:spPr/>
      <dgm:t>
        <a:bodyPr/>
        <a:lstStyle/>
        <a:p>
          <a:endParaRPr lang="en-US"/>
        </a:p>
      </dgm:t>
    </dgm:pt>
    <dgm:pt modelId="{098CA038-8C42-4904-A61B-4031CDC376A6}">
      <dgm:prSet/>
      <dgm:spPr/>
      <dgm:t>
        <a:bodyPr/>
        <a:lstStyle/>
        <a:p>
          <a:endParaRPr lang="en-US"/>
        </a:p>
      </dgm:t>
    </dgm:pt>
    <dgm:pt modelId="{56C7D30B-6E3F-4C7C-941D-B4F077602E01}" type="parTrans" cxnId="{9E808D54-BA11-4EF7-A322-C9CA2CDAE1CE}">
      <dgm:prSet/>
      <dgm:spPr/>
      <dgm:t>
        <a:bodyPr/>
        <a:lstStyle/>
        <a:p>
          <a:endParaRPr lang="en-US"/>
        </a:p>
      </dgm:t>
    </dgm:pt>
    <dgm:pt modelId="{F69B18AC-3833-4EE8-A715-61D6F465AFF1}" type="sibTrans" cxnId="{9E808D54-BA11-4EF7-A322-C9CA2CDAE1CE}">
      <dgm:prSet/>
      <dgm:spPr/>
      <dgm:t>
        <a:bodyPr/>
        <a:lstStyle/>
        <a:p>
          <a:endParaRPr lang="en-US"/>
        </a:p>
      </dgm:t>
    </dgm:pt>
    <dgm:pt modelId="{076A747D-1456-4D50-8A81-35BAA2596CFC}">
      <dgm:prSet/>
      <dgm:spPr/>
      <dgm:t>
        <a:bodyPr/>
        <a:lstStyle/>
        <a:p>
          <a:endParaRPr lang="en-US"/>
        </a:p>
      </dgm:t>
    </dgm:pt>
    <dgm:pt modelId="{520E8FB2-E1AB-4F40-B275-028368ED140F}" type="parTrans" cxnId="{C4D1CDA6-4994-4CD0-A147-7BFAF04EFF1C}">
      <dgm:prSet/>
      <dgm:spPr/>
      <dgm:t>
        <a:bodyPr/>
        <a:lstStyle/>
        <a:p>
          <a:endParaRPr lang="en-US"/>
        </a:p>
      </dgm:t>
    </dgm:pt>
    <dgm:pt modelId="{5AA22496-47CC-4A95-89EB-7576D4AF3DBF}" type="sibTrans" cxnId="{C4D1CDA6-4994-4CD0-A147-7BFAF04EFF1C}">
      <dgm:prSet/>
      <dgm:spPr/>
      <dgm:t>
        <a:bodyPr/>
        <a:lstStyle/>
        <a:p>
          <a:endParaRPr lang="en-US"/>
        </a:p>
      </dgm:t>
    </dgm:pt>
    <dgm:pt modelId="{72BCE6A2-75C0-45C9-B5E1-63FE7450AA5E}" type="pres">
      <dgm:prSet presAssocID="{5DC40E97-FB32-4020-972B-B55AC6D5BBB9}" presName="cycle" presStyleCnt="0">
        <dgm:presLayoutVars>
          <dgm:chMax val="1"/>
          <dgm:dir/>
          <dgm:animLvl val="ctr"/>
          <dgm:resizeHandles val="exact"/>
        </dgm:presLayoutVars>
      </dgm:prSet>
      <dgm:spPr/>
    </dgm:pt>
    <dgm:pt modelId="{C7C2CC44-0E79-4814-92A6-07529FF4E99C}" type="pres">
      <dgm:prSet presAssocID="{D796697A-D3EF-4F3A-8C9D-F1219C6A9E0A}" presName="centerShape" presStyleLbl="node0" presStyleIdx="0" presStyleCnt="1"/>
      <dgm:spPr/>
    </dgm:pt>
    <dgm:pt modelId="{E60A548B-BB25-4339-A83A-99B634B3444A}" type="pres">
      <dgm:prSet presAssocID="{A7CD1B2C-319F-4D4C-920F-3BD14189A5FE}" presName="parTrans" presStyleLbl="bgSibTrans2D1" presStyleIdx="0" presStyleCnt="4"/>
      <dgm:spPr/>
    </dgm:pt>
    <dgm:pt modelId="{15C6CDF0-661F-41D3-A847-C819C70D56AA}" type="pres">
      <dgm:prSet presAssocID="{BF2D8C21-28F8-4A31-B9E7-99594AB5E57B}" presName="node" presStyleLbl="node1" presStyleIdx="0" presStyleCnt="4">
        <dgm:presLayoutVars>
          <dgm:bulletEnabled val="1"/>
        </dgm:presLayoutVars>
      </dgm:prSet>
      <dgm:spPr/>
    </dgm:pt>
    <dgm:pt modelId="{C268DE82-080B-4BEE-964C-CA1873416171}" type="pres">
      <dgm:prSet presAssocID="{60606A26-FFA7-4796-B747-FCD972520AF5}" presName="parTrans" presStyleLbl="bgSibTrans2D1" presStyleIdx="1" presStyleCnt="4"/>
      <dgm:spPr/>
    </dgm:pt>
    <dgm:pt modelId="{EAB3E43C-CB4D-40FB-B5D9-96961E60F3F9}" type="pres">
      <dgm:prSet presAssocID="{30574B0C-38ED-49F7-A89D-B62CD70C128E}" presName="node" presStyleLbl="node1" presStyleIdx="1" presStyleCnt="4">
        <dgm:presLayoutVars>
          <dgm:bulletEnabled val="1"/>
        </dgm:presLayoutVars>
      </dgm:prSet>
      <dgm:spPr/>
    </dgm:pt>
    <dgm:pt modelId="{FC921C29-258A-4A51-98D3-A5C2ACDF8853}" type="pres">
      <dgm:prSet presAssocID="{44F1070B-FE69-49C1-9C40-232C1DA355CB}" presName="parTrans" presStyleLbl="bgSibTrans2D1" presStyleIdx="2" presStyleCnt="4"/>
      <dgm:spPr/>
    </dgm:pt>
    <dgm:pt modelId="{5D2BED09-C90C-465D-8207-CFD27B9D9BC8}" type="pres">
      <dgm:prSet presAssocID="{B6D1EF22-EC26-4CBC-97E9-B29DC3728245}" presName="node" presStyleLbl="node1" presStyleIdx="2" presStyleCnt="4">
        <dgm:presLayoutVars>
          <dgm:bulletEnabled val="1"/>
        </dgm:presLayoutVars>
      </dgm:prSet>
      <dgm:spPr/>
    </dgm:pt>
    <dgm:pt modelId="{58040B02-FB04-45D2-BA4C-7AA86363F1AF}" type="pres">
      <dgm:prSet presAssocID="{9F3E7BFC-DE6C-43BC-8E3B-1D8C0F886156}" presName="parTrans" presStyleLbl="bgSibTrans2D1" presStyleIdx="3" presStyleCnt="4"/>
      <dgm:spPr/>
    </dgm:pt>
    <dgm:pt modelId="{241F2224-BAC5-4324-830C-2DFFFC0FEBB1}" type="pres">
      <dgm:prSet presAssocID="{2CE98FA2-2AED-4002-A105-D906D9C96BC3}" presName="node" presStyleLbl="node1" presStyleIdx="3" presStyleCnt="4">
        <dgm:presLayoutVars>
          <dgm:bulletEnabled val="1"/>
        </dgm:presLayoutVars>
      </dgm:prSet>
      <dgm:spPr/>
    </dgm:pt>
  </dgm:ptLst>
  <dgm:cxnLst>
    <dgm:cxn modelId="{6DBB2301-198E-4574-A800-6E6C7AB41D1E}" type="presOf" srcId="{5DC40E97-FB32-4020-972B-B55AC6D5BBB9}" destId="{72BCE6A2-75C0-45C9-B5E1-63FE7450AA5E}" srcOrd="0" destOrd="0" presId="urn:microsoft.com/office/officeart/2005/8/layout/radial4"/>
    <dgm:cxn modelId="{79DBFA01-406B-4AAE-B7B6-13857846165D}" srcId="{5DC40E97-FB32-4020-972B-B55AC6D5BBB9}" destId="{FD587E29-17FF-4A62-9DB9-50435EAB920D}" srcOrd="1" destOrd="0" parTransId="{30CEAE9E-852C-48E3-8618-DCCD2F07A2E3}" sibTransId="{7889EDF7-CA2A-4F02-A1EB-52E0042E1BE1}"/>
    <dgm:cxn modelId="{CCB25C02-32E4-4E4F-9DDE-07BC4B768E41}" type="presOf" srcId="{A7CD1B2C-319F-4D4C-920F-3BD14189A5FE}" destId="{E60A548B-BB25-4339-A83A-99B634B3444A}" srcOrd="0" destOrd="0" presId="urn:microsoft.com/office/officeart/2005/8/layout/radial4"/>
    <dgm:cxn modelId="{69912642-F136-487E-A741-8FF955C5631A}" type="presOf" srcId="{B6D1EF22-EC26-4CBC-97E9-B29DC3728245}" destId="{5D2BED09-C90C-465D-8207-CFD27B9D9BC8}" srcOrd="0" destOrd="0" presId="urn:microsoft.com/office/officeart/2005/8/layout/radial4"/>
    <dgm:cxn modelId="{FC24C046-FC92-4675-AAAC-7FA93AA1D7D5}" type="presOf" srcId="{2CE98FA2-2AED-4002-A105-D906D9C96BC3}" destId="{241F2224-BAC5-4324-830C-2DFFFC0FEBB1}" srcOrd="0" destOrd="0" presId="urn:microsoft.com/office/officeart/2005/8/layout/radial4"/>
    <dgm:cxn modelId="{6DA3FF4B-8C87-40BB-B996-563D44D8EF4F}" srcId="{D796697A-D3EF-4F3A-8C9D-F1219C6A9E0A}" destId="{BF2D8C21-28F8-4A31-B9E7-99594AB5E57B}" srcOrd="0" destOrd="0" parTransId="{A7CD1B2C-319F-4D4C-920F-3BD14189A5FE}" sibTransId="{43AACA89-03C0-4938-AD0F-A0ECD4014CD0}"/>
    <dgm:cxn modelId="{A6D47451-0675-41A9-8BFE-403BA4CF7863}" type="presOf" srcId="{9F3E7BFC-DE6C-43BC-8E3B-1D8C0F886156}" destId="{58040B02-FB04-45D2-BA4C-7AA86363F1AF}" srcOrd="0" destOrd="0" presId="urn:microsoft.com/office/officeart/2005/8/layout/radial4"/>
    <dgm:cxn modelId="{9E808D54-BA11-4EF7-A322-C9CA2CDAE1CE}" srcId="{5DC40E97-FB32-4020-972B-B55AC6D5BBB9}" destId="{098CA038-8C42-4904-A61B-4031CDC376A6}" srcOrd="2" destOrd="0" parTransId="{56C7D30B-6E3F-4C7C-941D-B4F077602E01}" sibTransId="{F69B18AC-3833-4EE8-A715-61D6F465AFF1}"/>
    <dgm:cxn modelId="{047C1B60-3BEB-4359-8454-7E169B219795}" type="presOf" srcId="{D796697A-D3EF-4F3A-8C9D-F1219C6A9E0A}" destId="{C7C2CC44-0E79-4814-92A6-07529FF4E99C}" srcOrd="0" destOrd="0" presId="urn:microsoft.com/office/officeart/2005/8/layout/radial4"/>
    <dgm:cxn modelId="{3C879065-9FE3-4820-B96A-0CE88C8A251F}" type="presOf" srcId="{60606A26-FFA7-4796-B747-FCD972520AF5}" destId="{C268DE82-080B-4BEE-964C-CA1873416171}" srcOrd="0" destOrd="0" presId="urn:microsoft.com/office/officeart/2005/8/layout/radial4"/>
    <dgm:cxn modelId="{3F7ECC65-D9A3-467D-A5B2-AA25EB74E1AD}" type="presOf" srcId="{BF2D8C21-28F8-4A31-B9E7-99594AB5E57B}" destId="{15C6CDF0-661F-41D3-A847-C819C70D56AA}" srcOrd="0" destOrd="0" presId="urn:microsoft.com/office/officeart/2005/8/layout/radial4"/>
    <dgm:cxn modelId="{47716E7D-BCC3-460B-AFEC-86F52D85C112}" srcId="{D796697A-D3EF-4F3A-8C9D-F1219C6A9E0A}" destId="{2CE98FA2-2AED-4002-A105-D906D9C96BC3}" srcOrd="3" destOrd="0" parTransId="{9F3E7BFC-DE6C-43BC-8E3B-1D8C0F886156}" sibTransId="{F7533FF5-3BE6-43A5-BAE4-579A3BFAB782}"/>
    <dgm:cxn modelId="{DDE2969C-575E-4702-88E7-17059A95E5C8}" type="presOf" srcId="{30574B0C-38ED-49F7-A89D-B62CD70C128E}" destId="{EAB3E43C-CB4D-40FB-B5D9-96961E60F3F9}" srcOrd="0" destOrd="0" presId="urn:microsoft.com/office/officeart/2005/8/layout/radial4"/>
    <dgm:cxn modelId="{C4D1CDA6-4994-4CD0-A147-7BFAF04EFF1C}" srcId="{5DC40E97-FB32-4020-972B-B55AC6D5BBB9}" destId="{076A747D-1456-4D50-8A81-35BAA2596CFC}" srcOrd="3" destOrd="0" parTransId="{520E8FB2-E1AB-4F40-B275-028368ED140F}" sibTransId="{5AA22496-47CC-4A95-89EB-7576D4AF3DBF}"/>
    <dgm:cxn modelId="{67FB42D1-6FC3-4A36-9773-A327A9447E27}" srcId="{5DC40E97-FB32-4020-972B-B55AC6D5BBB9}" destId="{D796697A-D3EF-4F3A-8C9D-F1219C6A9E0A}" srcOrd="0" destOrd="0" parTransId="{025CBE3C-5AC6-40AA-B1D7-BB4A45305456}" sibTransId="{63AC9D34-A6A7-4752-894B-EDB8B9E8F274}"/>
    <dgm:cxn modelId="{2FFD67D1-EB4A-4799-B421-3CEFD2D6373D}" srcId="{D796697A-D3EF-4F3A-8C9D-F1219C6A9E0A}" destId="{30574B0C-38ED-49F7-A89D-B62CD70C128E}" srcOrd="1" destOrd="0" parTransId="{60606A26-FFA7-4796-B747-FCD972520AF5}" sibTransId="{251218C9-CFD7-4DF2-BAF5-0366219E13CF}"/>
    <dgm:cxn modelId="{036B23E2-4278-4B31-8C81-155B926F2557}" srcId="{D796697A-D3EF-4F3A-8C9D-F1219C6A9E0A}" destId="{B6D1EF22-EC26-4CBC-97E9-B29DC3728245}" srcOrd="2" destOrd="0" parTransId="{44F1070B-FE69-49C1-9C40-232C1DA355CB}" sibTransId="{B81F196B-BED3-4B1F-B983-848353685BCB}"/>
    <dgm:cxn modelId="{4CEC77F2-197F-4DAC-A106-0476C51D47DC}" type="presOf" srcId="{44F1070B-FE69-49C1-9C40-232C1DA355CB}" destId="{FC921C29-258A-4A51-98D3-A5C2ACDF8853}" srcOrd="0" destOrd="0" presId="urn:microsoft.com/office/officeart/2005/8/layout/radial4"/>
    <dgm:cxn modelId="{B091C7C2-E865-42BC-9FC8-53B230FDAA00}" type="presParOf" srcId="{72BCE6A2-75C0-45C9-B5E1-63FE7450AA5E}" destId="{C7C2CC44-0E79-4814-92A6-07529FF4E99C}" srcOrd="0" destOrd="0" presId="urn:microsoft.com/office/officeart/2005/8/layout/radial4"/>
    <dgm:cxn modelId="{A0F7BD49-58B3-4F04-9759-8BC75D07C5E4}" type="presParOf" srcId="{72BCE6A2-75C0-45C9-B5E1-63FE7450AA5E}" destId="{E60A548B-BB25-4339-A83A-99B634B3444A}" srcOrd="1" destOrd="0" presId="urn:microsoft.com/office/officeart/2005/8/layout/radial4"/>
    <dgm:cxn modelId="{B54A0A99-F71E-43EF-BB26-D32BCAE00271}" type="presParOf" srcId="{72BCE6A2-75C0-45C9-B5E1-63FE7450AA5E}" destId="{15C6CDF0-661F-41D3-A847-C819C70D56AA}" srcOrd="2" destOrd="0" presId="urn:microsoft.com/office/officeart/2005/8/layout/radial4"/>
    <dgm:cxn modelId="{108F0CAF-7425-40C2-8D39-3E955DDC6385}" type="presParOf" srcId="{72BCE6A2-75C0-45C9-B5E1-63FE7450AA5E}" destId="{C268DE82-080B-4BEE-964C-CA1873416171}" srcOrd="3" destOrd="0" presId="urn:microsoft.com/office/officeart/2005/8/layout/radial4"/>
    <dgm:cxn modelId="{84E9D000-0BE8-4745-A8E4-DDF988288FD1}" type="presParOf" srcId="{72BCE6A2-75C0-45C9-B5E1-63FE7450AA5E}" destId="{EAB3E43C-CB4D-40FB-B5D9-96961E60F3F9}" srcOrd="4" destOrd="0" presId="urn:microsoft.com/office/officeart/2005/8/layout/radial4"/>
    <dgm:cxn modelId="{5B431A9F-F92B-4E31-8CE9-3CA39542B0C1}" type="presParOf" srcId="{72BCE6A2-75C0-45C9-B5E1-63FE7450AA5E}" destId="{FC921C29-258A-4A51-98D3-A5C2ACDF8853}" srcOrd="5" destOrd="0" presId="urn:microsoft.com/office/officeart/2005/8/layout/radial4"/>
    <dgm:cxn modelId="{97CB330E-8985-40FC-BC2F-9700F24991C3}" type="presParOf" srcId="{72BCE6A2-75C0-45C9-B5E1-63FE7450AA5E}" destId="{5D2BED09-C90C-465D-8207-CFD27B9D9BC8}" srcOrd="6" destOrd="0" presId="urn:microsoft.com/office/officeart/2005/8/layout/radial4"/>
    <dgm:cxn modelId="{03BC8A27-3FC9-4888-A42B-8809EB5562AD}" type="presParOf" srcId="{72BCE6A2-75C0-45C9-B5E1-63FE7450AA5E}" destId="{58040B02-FB04-45D2-BA4C-7AA86363F1AF}" srcOrd="7" destOrd="0" presId="urn:microsoft.com/office/officeart/2005/8/layout/radial4"/>
    <dgm:cxn modelId="{A8D4129B-F430-401E-A4A7-91E347132D7D}" type="presParOf" srcId="{72BCE6A2-75C0-45C9-B5E1-63FE7450AA5E}" destId="{241F2224-BAC5-4324-830C-2DFFFC0FEBB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2CC44-0E79-4814-92A6-07529FF4E99C}">
      <dsp:nvSpPr>
        <dsp:cNvPr id="0" name=""/>
        <dsp:cNvSpPr/>
      </dsp:nvSpPr>
      <dsp:spPr>
        <a:xfrm>
          <a:off x="4212285" y="2033806"/>
          <a:ext cx="1943758" cy="19437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PAG Midcourse Report on Older Adults</a:t>
          </a:r>
        </a:p>
      </dsp:txBody>
      <dsp:txXfrm>
        <a:off x="4496942" y="2318463"/>
        <a:ext cx="1374444" cy="1374444"/>
      </dsp:txXfrm>
    </dsp:sp>
    <dsp:sp modelId="{E60A548B-BB25-4339-A83A-99B634B3444A}">
      <dsp:nvSpPr>
        <dsp:cNvPr id="0" name=""/>
        <dsp:cNvSpPr/>
      </dsp:nvSpPr>
      <dsp:spPr>
        <a:xfrm rot="11700000">
          <a:off x="2743556" y="2268363"/>
          <a:ext cx="1445220" cy="5539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C6CDF0-661F-41D3-A847-C819C70D56AA}">
      <dsp:nvSpPr>
        <dsp:cNvPr id="0" name=""/>
        <dsp:cNvSpPr/>
      </dsp:nvSpPr>
      <dsp:spPr>
        <a:xfrm>
          <a:off x="1844893" y="1619695"/>
          <a:ext cx="1846570" cy="14772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Systematic Literature Review</a:t>
          </a:r>
        </a:p>
      </dsp:txBody>
      <dsp:txXfrm>
        <a:off x="1888160" y="1662962"/>
        <a:ext cx="1760036" cy="1390722"/>
      </dsp:txXfrm>
    </dsp:sp>
    <dsp:sp modelId="{C268DE82-080B-4BEE-964C-CA1873416171}">
      <dsp:nvSpPr>
        <dsp:cNvPr id="0" name=""/>
        <dsp:cNvSpPr/>
      </dsp:nvSpPr>
      <dsp:spPr>
        <a:xfrm rot="14700000">
          <a:off x="3709884" y="1116737"/>
          <a:ext cx="1445220" cy="5539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B3E43C-CB4D-40FB-B5D9-96961E60F3F9}">
      <dsp:nvSpPr>
        <dsp:cNvPr id="0" name=""/>
        <dsp:cNvSpPr/>
      </dsp:nvSpPr>
      <dsp:spPr>
        <a:xfrm>
          <a:off x="3203821" y="187"/>
          <a:ext cx="1846570" cy="14772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 Comments on Draft Report</a:t>
          </a:r>
        </a:p>
      </dsp:txBody>
      <dsp:txXfrm>
        <a:off x="3247088" y="43454"/>
        <a:ext cx="1760036" cy="1390722"/>
      </dsp:txXfrm>
    </dsp:sp>
    <dsp:sp modelId="{FC921C29-258A-4A51-98D3-A5C2ACDF8853}">
      <dsp:nvSpPr>
        <dsp:cNvPr id="0" name=""/>
        <dsp:cNvSpPr/>
      </dsp:nvSpPr>
      <dsp:spPr>
        <a:xfrm rot="17700000">
          <a:off x="5213224" y="1116737"/>
          <a:ext cx="1445220" cy="5539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2BED09-C90C-465D-8207-CFD27B9D9BC8}">
      <dsp:nvSpPr>
        <dsp:cNvPr id="0" name=""/>
        <dsp:cNvSpPr/>
      </dsp:nvSpPr>
      <dsp:spPr>
        <a:xfrm>
          <a:off x="5317938" y="187"/>
          <a:ext cx="1846570" cy="14772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Peer Review</a:t>
          </a:r>
        </a:p>
      </dsp:txBody>
      <dsp:txXfrm>
        <a:off x="5361205" y="43454"/>
        <a:ext cx="1760036" cy="1390722"/>
      </dsp:txXfrm>
    </dsp:sp>
    <dsp:sp modelId="{58040B02-FB04-45D2-BA4C-7AA86363F1AF}">
      <dsp:nvSpPr>
        <dsp:cNvPr id="0" name=""/>
        <dsp:cNvSpPr/>
      </dsp:nvSpPr>
      <dsp:spPr>
        <a:xfrm rot="20700000">
          <a:off x="6179553" y="2268363"/>
          <a:ext cx="1445220" cy="5539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1F2224-BAC5-4324-830C-2DFFFC0FEBB1}">
      <dsp:nvSpPr>
        <dsp:cNvPr id="0" name=""/>
        <dsp:cNvSpPr/>
      </dsp:nvSpPr>
      <dsp:spPr>
        <a:xfrm>
          <a:off x="6676866" y="1619695"/>
          <a:ext cx="1846570" cy="14772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HHS Clearance </a:t>
          </a:r>
        </a:p>
      </dsp:txBody>
      <dsp:txXfrm>
        <a:off x="6720133" y="1662962"/>
        <a:ext cx="1760036" cy="139072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238C0A-A929-A6B3-C288-0E44030CCD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F3AFB1-886F-B697-F2D2-15FED788E9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E5035C-99E8-9849-91E6-8E5399668A13}" type="datetimeFigureOut">
              <a:rPr lang="en-US" smtClean="0"/>
              <a:t>10/10/23</a:t>
            </a:fld>
            <a:endParaRPr lang="en-US"/>
          </a:p>
        </p:txBody>
      </p:sp>
      <p:sp>
        <p:nvSpPr>
          <p:cNvPr id="4" name="Footer Placeholder 3">
            <a:extLst>
              <a:ext uri="{FF2B5EF4-FFF2-40B4-BE49-F238E27FC236}">
                <a16:creationId xmlns:a16="http://schemas.microsoft.com/office/drawing/2014/main" id="{E68F7C36-30C2-C751-DD80-1E0BFA8DD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71B99A-1C3E-175D-004D-3939C65962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14D0B1-0881-C745-9FC0-02916E3B8BED}" type="slidenum">
              <a:rPr lang="en-US" smtClean="0"/>
              <a:t>‹#›</a:t>
            </a:fld>
            <a:endParaRPr lang="en-US"/>
          </a:p>
        </p:txBody>
      </p:sp>
    </p:spTree>
    <p:extLst>
      <p:ext uri="{BB962C8B-B14F-4D97-AF65-F5344CB8AC3E}">
        <p14:creationId xmlns:p14="http://schemas.microsoft.com/office/powerpoint/2010/main" val="407164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0E555-B7BB-184A-B32C-26AB045AC58F}" type="datetimeFigureOut">
              <a:rPr lang="en-US" smtClean="0"/>
              <a:t>10/10/23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81599-21C2-F14B-87B4-900CBA0E691B}" type="slidenum">
              <a:rPr lang="en-US" smtClean="0"/>
              <a:t>‹#›</a:t>
            </a:fld>
            <a:endParaRPr lang="en-US"/>
          </a:p>
        </p:txBody>
      </p:sp>
    </p:spTree>
    <p:extLst>
      <p:ext uri="{BB962C8B-B14F-4D97-AF65-F5344CB8AC3E}">
        <p14:creationId xmlns:p14="http://schemas.microsoft.com/office/powerpoint/2010/main" val="12645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hecommunityguide.org/news/economic-review-highlights-costs-and-benefits-of-park-trail-greenway-infrastructure-interventions.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nrpa.org/publications-research/best-practice-resources/active-parks-implementation-guide-increasing-physical-activity-through-parks-trails-and-greenway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physicalactivity/basics/adults/health-benefits-of-physical-activity.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This PowerPoint was</a:t>
            </a:r>
            <a:r>
              <a:rPr lang="en-US" i="1" baseline="0" dirty="0"/>
              <a:t> developed to support discussion and presentations related to the Physical Activity Guidelines Midcourse Report. The slides review the development process, high-level findings, and how various professionals and organizations can play role in implementation. Slides can be edited or removed as needed to best serve the needs of your audience.</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FD381599-21C2-F14B-87B4-900CBA0E691B}" type="slidenum">
              <a:rPr lang="en-US" smtClean="0"/>
              <a:t>1</a:t>
            </a:fld>
            <a:endParaRPr lang="en-US"/>
          </a:p>
        </p:txBody>
      </p:sp>
    </p:spTree>
    <p:extLst>
      <p:ext uri="{BB962C8B-B14F-4D97-AF65-F5344CB8AC3E}">
        <p14:creationId xmlns:p14="http://schemas.microsoft.com/office/powerpoint/2010/main" val="146676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baseline="0" dirty="0">
                <a:solidFill>
                  <a:schemeClr val="tx1"/>
                </a:solidFill>
                <a:effectLst>
                  <a:outerShdw blurRad="38100" dist="38100" dir="2700000" algn="tl">
                    <a:srgbClr val="000000">
                      <a:alpha val="43137"/>
                    </a:srgbClr>
                  </a:outerShdw>
                </a:effectLst>
              </a:rPr>
              <a:t>The process for developing the Midcourse Report began with the reinstatement of the President’s Council on Sports, Fitness &amp; Nutrition Science Board to conduct a systematic literature review. </a:t>
            </a:r>
            <a:r>
              <a:rPr lang="en-US" sz="1200" dirty="0"/>
              <a:t>The literature review examined evidence from the current scientific literature regarding the effectiveness of behavioral strategies, intervention delivery modes and settings, and policy-driven approaches for promoting physical activity in older people. </a:t>
            </a:r>
            <a:endParaRPr lang="en-US" b="0" i="0" u="none" baseline="0" dirty="0">
              <a:solidFill>
                <a:schemeClr val="tx1"/>
              </a:solidFill>
              <a:effectLst>
                <a:outerShdw blurRad="38100" dist="38100" dir="2700000" algn="tl">
                  <a:srgbClr val="000000">
                    <a:alpha val="43137"/>
                  </a:srgbClr>
                </a:outerShdw>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solidFill>
                <a:schemeClr val="tx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baseline="0" dirty="0">
                <a:solidFill>
                  <a:schemeClr val="tx1"/>
                </a:solidFill>
                <a:effectLst>
                  <a:outerShdw blurRad="38100" dist="38100" dir="2700000" algn="tl">
                    <a:srgbClr val="000000">
                      <a:alpha val="43137"/>
                    </a:srgbClr>
                  </a:outerShdw>
                </a:effectLst>
              </a:rPr>
              <a:t>Once the literature review was completed, a writing team of physical activity subject matter experts at HHS used the </a:t>
            </a:r>
            <a:r>
              <a:rPr lang="en-US" sz="1200" b="0" i="0" u="none" kern="1200" baseline="0" dirty="0">
                <a:solidFill>
                  <a:schemeClr val="tx1"/>
                </a:solidFill>
                <a:effectLst>
                  <a:outerShdw blurRad="38100" dist="38100" dir="2700000" algn="tl">
                    <a:srgbClr val="000000">
                      <a:alpha val="43137"/>
                    </a:srgbClr>
                  </a:outerShdw>
                </a:effectLst>
                <a:latin typeface="+mn-lt"/>
                <a:ea typeface="+mn-ea"/>
                <a:cs typeface="+mn-cs"/>
              </a:rPr>
              <a:t>literature review—as well as successful interventions from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Step It Up! The Surgeon General’s Call to Action to Promote Walking and Walkable Communities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Guide to Community Preventive Services</a:t>
            </a:r>
            <a:r>
              <a:rPr lang="en-US" sz="1200" b="0" i="0" u="none" kern="1200" baseline="0" dirty="0">
                <a:solidFill>
                  <a:schemeClr val="tx1"/>
                </a:solidFill>
                <a:effectLst>
                  <a:outerShdw blurRad="38100" dist="38100" dir="2700000" algn="tl">
                    <a:srgbClr val="000000">
                      <a:alpha val="43137"/>
                    </a:srgbClr>
                  </a:outerShdw>
                </a:effectLst>
                <a:latin typeface="+mn-lt"/>
                <a:ea typeface="+mn-ea"/>
                <a:cs typeface="+mn-cs"/>
              </a:rPr>
              <a:t>—to develop a draft of the Midcourse Report. The draft was then put it out for public comment, peer review, and federal agency comment.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baseline="0" dirty="0">
                <a:solidFill>
                  <a:schemeClr val="tx1"/>
                </a:solidFill>
                <a:effectLst>
                  <a:outerShdw blurRad="38100" dist="38100" dir="2700000" algn="tl">
                    <a:srgbClr val="000000">
                      <a:alpha val="43137"/>
                    </a:srgbClr>
                  </a:outerShdw>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baseline="0" dirty="0">
                <a:solidFill>
                  <a:schemeClr val="tx1"/>
                </a:solidFill>
                <a:effectLst>
                  <a:outerShdw blurRad="38100" dist="38100" dir="2700000" algn="tl">
                    <a:srgbClr val="000000">
                      <a:alpha val="43137"/>
                    </a:srgbClr>
                  </a:outerShdw>
                </a:effectLst>
                <a:latin typeface="+mn-lt"/>
                <a:ea typeface="+mn-ea"/>
                <a:cs typeface="+mn-cs"/>
              </a:rPr>
              <a:t>The writing team received input from members of the public, other federal agencies, non-federal organizations, and 6 academic experts in physical activity and older adults, and incorporated feedback into a final draft of the report, which then went through formal departmental clearance, which ensures that there is agreement and consistency across HHS.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kern="1200" baseline="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baseline="0" dirty="0">
                <a:solidFill>
                  <a:schemeClr val="tx1"/>
                </a:solidFill>
                <a:effectLst>
                  <a:outerShdw blurRad="38100" dist="38100" dir="2700000" algn="tl">
                    <a:srgbClr val="000000">
                      <a:alpha val="43137"/>
                    </a:srgbClr>
                  </a:outerShdw>
                </a:effectLst>
                <a:latin typeface="+mn-lt"/>
                <a:ea typeface="+mn-ea"/>
                <a:cs typeface="+mn-cs"/>
              </a:rPr>
              <a:t>Since releasing the report, HHS has been working to disseminate findings to professionals across the United States, as well as continue to promote the Guidelines and the importance of physical activity to older adults through the Move Your Way campaign (the promotional campaign for the guidelines, which translates the recommendations from the guidelines into easy-to-understand message and graphics).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823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midcourse report highlights strategies for p</a:t>
            </a:r>
            <a:r>
              <a:rPr lang="en-US" sz="1200" dirty="0">
                <a:effectLst/>
                <a:latin typeface="Calibri" panose="020F0502020204030204" pitchFamily="34" charset="0"/>
                <a:ea typeface="Calibri" panose="020F0502020204030204" pitchFamily="34" charset="0"/>
              </a:rPr>
              <a:t>olicy makers; exercise and health professionals; clinicians; gerontologists; built environment professionals; local, state, territorial, and Tribal leaders; and others working with older adults.</a:t>
            </a:r>
          </a:p>
          <a:p>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15</a:t>
            </a:fld>
            <a:endParaRPr lang="en-US"/>
          </a:p>
        </p:txBody>
      </p:sp>
    </p:spTree>
    <p:extLst>
      <p:ext uri="{BB962C8B-B14F-4D97-AF65-F5344CB8AC3E}">
        <p14:creationId xmlns:p14="http://schemas.microsoft.com/office/powerpoint/2010/main" val="774575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a:ea typeface="Calibri" panose="020F0502020204030204" pitchFamily="34" charset="0"/>
              </a:rPr>
              <a:t>Midcourse Report </a:t>
            </a:r>
            <a:r>
              <a:rPr lang="en-US" b="0" dirty="0">
                <a:solidFill>
                  <a:schemeClr val="tx2"/>
                </a:solidFill>
                <a:ea typeface="Calibri" panose="020F0502020204030204" pitchFamily="34" charset="0"/>
              </a:rPr>
              <a:t>highlights evidence-based strategies and interventions to support physical activity among older adults </a:t>
            </a:r>
            <a:r>
              <a:rPr lang="en-US" dirty="0">
                <a:ea typeface="Calibri" panose="020F0502020204030204" pitchFamily="34" charset="0"/>
              </a:rPr>
              <a:t>in a variety of settings so that they may achieve the benefits of physical activity outlined in the Guidelines. </a:t>
            </a:r>
          </a:p>
          <a:p>
            <a:endParaRPr lang="en-US" dirty="0"/>
          </a:p>
          <a:p>
            <a:r>
              <a:rPr lang="en-US" dirty="0"/>
              <a:t>And the report reinforces that there are many benefits of physical activity, especially for healthy aging, and that it is never too late to start being active.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16</a:t>
            </a:fld>
            <a:endParaRPr lang="en-US"/>
          </a:p>
        </p:txBody>
      </p:sp>
    </p:spTree>
    <p:extLst>
      <p:ext uri="{BB962C8B-B14F-4D97-AF65-F5344CB8AC3E}">
        <p14:creationId xmlns:p14="http://schemas.microsoft.com/office/powerpoint/2010/main" val="6778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17</a:t>
            </a:fld>
            <a:endParaRPr lang="en-US"/>
          </a:p>
        </p:txBody>
      </p:sp>
    </p:spTree>
    <p:extLst>
      <p:ext uri="{BB962C8B-B14F-4D97-AF65-F5344CB8AC3E}">
        <p14:creationId xmlns:p14="http://schemas.microsoft.com/office/powerpoint/2010/main" val="184806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a:t>
            </a:r>
            <a:r>
              <a:rPr lang="en-US" sz="1800" dirty="0">
                <a:ea typeface="Calibri" panose="020F0502020204030204" pitchFamily="34" charset="0"/>
              </a:rPr>
              <a:t>Midcourse Report </a:t>
            </a:r>
            <a:r>
              <a:rPr lang="en-US" sz="1800" b="0" dirty="0">
                <a:solidFill>
                  <a:schemeClr val="tx2"/>
                </a:solidFill>
                <a:ea typeface="Calibri" panose="020F0502020204030204" pitchFamily="34" charset="0"/>
              </a:rPr>
              <a:t>highlights evidence-based strategies and interventions to support physical activity among older adults </a:t>
            </a:r>
            <a:r>
              <a:rPr lang="en-US" sz="1800" dirty="0">
                <a:ea typeface="Calibri" panose="020F0502020204030204" pitchFamily="34" charset="0"/>
              </a:rPr>
              <a:t>in a variety of settings so that they may achieve the benefits of physical activity outlined in the Guidelines.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settings highlighted in this report include community, health care, and home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strategies include policy, systems and environmental approaches, behavior change, and physical activity programs. </a:t>
            </a:r>
          </a:p>
          <a:p>
            <a:endParaRPr lang="en-US"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18</a:t>
            </a:fld>
            <a:endParaRPr lang="en-US"/>
          </a:p>
        </p:txBody>
      </p:sp>
    </p:spTree>
    <p:extLst>
      <p:ext uri="{BB962C8B-B14F-4D97-AF65-F5344CB8AC3E}">
        <p14:creationId xmlns:p14="http://schemas.microsoft.com/office/powerpoint/2010/main" val="324700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2800" b="0" i="0" dirty="0">
                <a:solidFill>
                  <a:srgbClr val="222222"/>
                </a:solidFill>
                <a:effectLst/>
                <a:latin typeface="Montserrat" panose="00000500000000000000" pitchFamily="2" charset="0"/>
              </a:rPr>
              <a:t>While people can do physical activity in many locations, the Midcourse Report identifies</a:t>
            </a:r>
            <a:r>
              <a:rPr lang="en-US" sz="2800" b="1" i="0" dirty="0">
                <a:solidFill>
                  <a:srgbClr val="222222"/>
                </a:solidFill>
                <a:effectLst/>
                <a:latin typeface="Montserrat" panose="00000500000000000000" pitchFamily="2" charset="0"/>
              </a:rPr>
              <a:t> 3 key settings for successful physical activity interventions</a:t>
            </a:r>
            <a:r>
              <a:rPr lang="en-US" sz="2800" b="0" i="0" dirty="0">
                <a:solidFill>
                  <a:srgbClr val="222222"/>
                </a:solidFill>
                <a:effectLst/>
                <a:latin typeface="Montserrat" panose="00000500000000000000" pitchFamily="2" charset="0"/>
              </a:rPr>
              <a:t>: </a:t>
            </a:r>
          </a:p>
          <a:p>
            <a:pPr marL="457200" indent="-457200" algn="l">
              <a:buFont typeface="Arial" panose="020B0604020202020204" pitchFamily="34" charset="0"/>
              <a:buChar char="•"/>
            </a:pPr>
            <a:r>
              <a:rPr lang="en-US" sz="2800" b="0" i="0" dirty="0">
                <a:solidFill>
                  <a:srgbClr val="222222"/>
                </a:solidFill>
                <a:effectLst/>
                <a:latin typeface="Montserrat" panose="00000500000000000000" pitchFamily="2" charset="0"/>
              </a:rPr>
              <a:t>Community locations — like schools, gyms, senior centers, or outdoor parks or trails</a:t>
            </a:r>
          </a:p>
          <a:p>
            <a:pPr marL="457200" indent="-457200" algn="l">
              <a:buFont typeface="Arial" panose="020B0604020202020204" pitchFamily="34" charset="0"/>
              <a:buChar char="•"/>
            </a:pPr>
            <a:r>
              <a:rPr lang="en-US" sz="2800" b="0" i="0" dirty="0">
                <a:solidFill>
                  <a:srgbClr val="222222"/>
                </a:solidFill>
                <a:effectLst/>
                <a:latin typeface="Montserrat" panose="00000500000000000000" pitchFamily="2" charset="0"/>
              </a:rPr>
              <a:t>Health care locations — like doctors’ offices, rehabilitation/physical therapy centers, or nursing homes</a:t>
            </a:r>
          </a:p>
          <a:p>
            <a:pPr marL="457200" indent="-457200" algn="l">
              <a:buFont typeface="Arial" panose="020B0604020202020204" pitchFamily="34" charset="0"/>
              <a:buChar char="•"/>
            </a:pPr>
            <a:r>
              <a:rPr lang="en-US" sz="2800" b="0" i="0" dirty="0">
                <a:solidFill>
                  <a:srgbClr val="222222"/>
                </a:solidFill>
                <a:effectLst/>
                <a:latin typeface="Montserrat" panose="00000500000000000000" pitchFamily="2" charset="0"/>
              </a:rPr>
              <a:t>At home — where older adults spend much of their time and may be most comfortable</a:t>
            </a:r>
          </a:p>
          <a:p>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19</a:t>
            </a:fld>
            <a:endParaRPr lang="en-US"/>
          </a:p>
        </p:txBody>
      </p:sp>
    </p:spTree>
    <p:extLst>
      <p:ext uri="{BB962C8B-B14F-4D97-AF65-F5344CB8AC3E}">
        <p14:creationId xmlns:p14="http://schemas.microsoft.com/office/powerpoint/2010/main" val="1372281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setting can be defined as the places and environments where people in a particular geographic area live or congregate. This can include locations like schools, faith-based organizations, community and senior centers, Tribal facilities, gyms, and libraries — as well as the surrounding infrastructure, such as sidewalks, streets, trails, and public transportation. </a:t>
            </a:r>
          </a:p>
          <a:p>
            <a:endParaRPr lang="en-US" dirty="0"/>
          </a:p>
          <a:p>
            <a:r>
              <a:rPr lang="en-US" dirty="0"/>
              <a:t>The community environment, as well as programs within the community, can play a role in increasing physical activity levels among older adults. </a:t>
            </a:r>
          </a:p>
          <a:p>
            <a:endParaRPr lang="en-US" dirty="0"/>
          </a:p>
          <a:p>
            <a:r>
              <a:rPr lang="en-US" dirty="0"/>
              <a:t>For example, pedestrian, bicycle, and public transportation systems can help older adults access programs and places that provide opportunities for physical activity (e.g., parks or programs offered in community or senior centers). This can also make it easier for older adults to use active transportation (walking, rolling, bicycling, and taking transit) for routine tasks, such as going to the store or an appointment or visiting a friend. </a:t>
            </a:r>
          </a:p>
          <a:p>
            <a:endParaRPr lang="en-US" dirty="0"/>
          </a:p>
          <a:p>
            <a:r>
              <a:rPr lang="en-US" dirty="0"/>
              <a:t>Interventions that are broadly implemented across communities through programs, practices, and policies can help make physical activity the easy choice and promote thriving, active communities. </a:t>
            </a:r>
          </a:p>
        </p:txBody>
      </p:sp>
      <p:sp>
        <p:nvSpPr>
          <p:cNvPr id="4" name="Slide Number Placeholder 3"/>
          <p:cNvSpPr>
            <a:spLocks noGrp="1"/>
          </p:cNvSpPr>
          <p:nvPr>
            <p:ph type="sldNum" sz="quarter" idx="5"/>
          </p:nvPr>
        </p:nvSpPr>
        <p:spPr/>
        <p:txBody>
          <a:bodyPr/>
          <a:lstStyle/>
          <a:p>
            <a:fld id="{FD381599-21C2-F14B-87B4-900CBA0E691B}" type="slidenum">
              <a:rPr lang="en-US" smtClean="0"/>
              <a:t>20</a:t>
            </a:fld>
            <a:endParaRPr lang="en-US"/>
          </a:p>
        </p:txBody>
      </p:sp>
    </p:spTree>
    <p:extLst>
      <p:ext uri="{BB962C8B-B14F-4D97-AF65-F5344CB8AC3E}">
        <p14:creationId xmlns:p14="http://schemas.microsoft.com/office/powerpoint/2010/main" val="134924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health care setting, older adults can receive tailored care and specific guidance on the benefits of physical activity for their individualized situation — including considerations of chronic disease risk factors, symptoms, disease status, mobility, and socioeconomic status. </a:t>
            </a:r>
          </a:p>
          <a:p>
            <a:endParaRPr lang="en-US" dirty="0"/>
          </a:p>
          <a:p>
            <a:r>
              <a:rPr lang="en-US" dirty="0"/>
              <a:t>A benefit of the health care setting is clinician or health professional oversight of physical activity programming. This oversight can provide extra assurance to individuals who are getting started with physical activity; getting active during or after cancer treatment; or becoming active after a cardiac or other health event that has affected their mobility, functional capacity, or cardiorespiratory fitness. </a:t>
            </a:r>
          </a:p>
        </p:txBody>
      </p:sp>
      <p:sp>
        <p:nvSpPr>
          <p:cNvPr id="4" name="Slide Number Placeholder 3"/>
          <p:cNvSpPr>
            <a:spLocks noGrp="1"/>
          </p:cNvSpPr>
          <p:nvPr>
            <p:ph type="sldNum" sz="quarter" idx="5"/>
          </p:nvPr>
        </p:nvSpPr>
        <p:spPr/>
        <p:txBody>
          <a:bodyPr/>
          <a:lstStyle/>
          <a:p>
            <a:fld id="{FD381599-21C2-F14B-87B4-900CBA0E691B}" type="slidenum">
              <a:rPr lang="en-US" smtClean="0"/>
              <a:t>21</a:t>
            </a:fld>
            <a:endParaRPr lang="en-US"/>
          </a:p>
        </p:txBody>
      </p:sp>
    </p:spTree>
    <p:extLst>
      <p:ext uri="{BB962C8B-B14F-4D97-AF65-F5344CB8AC3E}">
        <p14:creationId xmlns:p14="http://schemas.microsoft.com/office/powerpoint/2010/main" val="1912064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older adults spend much of their time at home for a variety of reasons. </a:t>
            </a:r>
          </a:p>
          <a:p>
            <a:endParaRPr lang="en-US" dirty="0"/>
          </a:p>
          <a:p>
            <a:r>
              <a:rPr lang="en-US" dirty="0"/>
              <a:t>Older adults can be physically active at home no matter the season, the weather, or the time of day. </a:t>
            </a:r>
          </a:p>
          <a:p>
            <a:endParaRPr lang="en-US" dirty="0"/>
          </a:p>
          <a:p>
            <a:r>
              <a:rPr lang="en-US" dirty="0"/>
              <a:t>If there are other people living in the household, they can provide support through motivation and encouragement or by joining older adults in physical activity. </a:t>
            </a:r>
          </a:p>
          <a:p>
            <a:endParaRPr lang="en-US" dirty="0"/>
          </a:p>
          <a:p>
            <a:r>
              <a:rPr lang="en-US" dirty="0"/>
              <a:t>In addition to the familiarity of one’s own physical space, for some people, there’s an added level of comfort associated with trying new physical activities in private (e.g., doing an online group fitness class) instead of in a public group setting. </a:t>
            </a:r>
          </a:p>
          <a:p>
            <a:endParaRPr lang="en-US" dirty="0"/>
          </a:p>
          <a:p>
            <a:r>
              <a:rPr lang="en-US" dirty="0"/>
              <a:t>The home also provides opportunities to add physical activity to daily routines, such as gardening, doing household chores, or helping care for grandchildren.</a:t>
            </a:r>
          </a:p>
        </p:txBody>
      </p:sp>
      <p:sp>
        <p:nvSpPr>
          <p:cNvPr id="4" name="Slide Number Placeholder 3"/>
          <p:cNvSpPr>
            <a:spLocks noGrp="1"/>
          </p:cNvSpPr>
          <p:nvPr>
            <p:ph type="sldNum" sz="quarter" idx="5"/>
          </p:nvPr>
        </p:nvSpPr>
        <p:spPr/>
        <p:txBody>
          <a:bodyPr/>
          <a:lstStyle/>
          <a:p>
            <a:fld id="{FD381599-21C2-F14B-87B4-900CBA0E691B}" type="slidenum">
              <a:rPr lang="en-US" smtClean="0"/>
              <a:t>22</a:t>
            </a:fld>
            <a:endParaRPr lang="en-US"/>
          </a:p>
        </p:txBody>
      </p:sp>
    </p:spTree>
    <p:extLst>
      <p:ext uri="{BB962C8B-B14F-4D97-AF65-F5344CB8AC3E}">
        <p14:creationId xmlns:p14="http://schemas.microsoft.com/office/powerpoint/2010/main" val="2747646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report highlights a variety of strategies that can be implemented wherever older adults spend their time, including community, health care, and home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These strategies can be described in three buckets, including policy, systems, and environmental approaches (or PSE); behavior change; and physical activity programs.  </a:t>
            </a:r>
          </a:p>
          <a:p>
            <a:endParaRPr lang="en-US" dirty="0"/>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PSE strategies are population-level strategies – such as those related to transportation and neighborhood environments – that aim to give all people safe, easily accessible physical activity opportunities. One strategy that has been shown to increase physical activity among older adults is making communities more walkable through community design.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Behavior change strategies use individual-level approaches to influence knowledge, skills, attitudes, and beliefs related to physical activity. Behavior change approaches, such as cognitive behavioral strategies and physical activity counseling, are often components of physical activity programs and interventions and are an effective way to increase physical activity self-efficacy and change physical activity behavior.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Physical activity programs vary widely in the intervention design and strategies used to increase physical activity. Structured exercise programs guide participants through specific exercises or prescribe a set of exercises for participants to complete. Lifestyle-based physical activity programs encourage participants to engage in more physical activity throughout the day — typically beyond or in addition to structured exercise. Both structured exercise and lifestyle-based physical activity programs can help individuals find new ways to be active that fit their everyday lives.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23</a:t>
            </a:fld>
            <a:endParaRPr lang="en-US"/>
          </a:p>
        </p:txBody>
      </p:sp>
    </p:spTree>
    <p:extLst>
      <p:ext uri="{BB962C8B-B14F-4D97-AF65-F5344CB8AC3E}">
        <p14:creationId xmlns:p14="http://schemas.microsoft.com/office/powerpoint/2010/main" val="137228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first edition of the Physical Activity Guidelines for Americans was released in 2008. It was the first </a:t>
            </a:r>
            <a:r>
              <a:rPr lang="en-US" sz="1000" b="0" dirty="0"/>
              <a:t>comprehensive</a:t>
            </a:r>
            <a:r>
              <a:rPr lang="en-US" sz="1000" dirty="0"/>
              <a:t> guidance on physical activity from the federal government.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r>
              <a:rPr lang="en-US" sz="1000" b="0" dirty="0"/>
              <a:t>Five years after the release of the first edition of the Physical Activity Guidelines for Americans, the U.S. Department of Health and Human Services (HHS) released the first </a:t>
            </a:r>
            <a:r>
              <a:rPr lang="en-US" sz="1000" dirty="0"/>
              <a:t>Physical Activity Guidelines</a:t>
            </a:r>
            <a:r>
              <a:rPr lang="en-US" sz="1000" b="0" dirty="0"/>
              <a:t> Midcourse Report, focusing on how to get youth more active to meet the Guidelines of at least 60 minutes a day.</a:t>
            </a:r>
          </a:p>
          <a:p>
            <a:endParaRPr lang="en-US" sz="1000" dirty="0"/>
          </a:p>
          <a:p>
            <a:r>
              <a:rPr lang="en-US" sz="1000" dirty="0"/>
              <a:t>In 2018, 5 years after the Midcourse Report and 10 years after the first edition, HHS released the second edition of the Physical Activity Guidelines for Americans,</a:t>
            </a:r>
            <a:r>
              <a:rPr lang="en-US" sz="1000" baseline="0" dirty="0"/>
              <a:t> which </a:t>
            </a:r>
            <a:r>
              <a:rPr lang="en-US" sz="1000" dirty="0"/>
              <a:t>reflects</a:t>
            </a:r>
            <a:r>
              <a:rPr lang="en-US" sz="1000" baseline="0" dirty="0"/>
              <a:t> the expanded evidence base.</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5 years later, in June 2023, HHS released another midcourse report, focused on how to get older adults more active to meet the guidelines.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main difference between the full editions of the guidelines and the midcourse reports is that the full editions are examining health outcomes and provide the amounts and types of physical activity Americans need to get and stay healthy, while the midcourse reports are implementation focused, examining physical activity outcomes and strategies to get more Americans to meet the guidelines.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All reports are based on extensive systematic literature reviews, which are available on health.gov.</a:t>
            </a:r>
          </a:p>
          <a:p>
            <a:endParaRPr lang="en-US" sz="1000" dirty="0"/>
          </a:p>
          <a:p>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767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PSE strategies are population-level strategies – such as those related to transportation and neighborhood environments – that aim to give all people safe, easily accessible physical activity opportunities. </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One strategy that has been shown to increase physical activity among older adults is making communities more walkable through community design.</a:t>
            </a:r>
          </a:p>
          <a:p>
            <a:pPr marL="0" marR="0" indent="0">
              <a:lnSpc>
                <a:spcPct val="107000"/>
              </a:lnSpc>
              <a:spcBef>
                <a:spcPts val="0"/>
              </a:spcBef>
              <a:spcAft>
                <a:spcPts val="800"/>
              </a:spcAft>
              <a:buFont typeface="+mj-lt"/>
              <a:buNone/>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marR="0" lvl="0" indent="-182880">
              <a:lnSpc>
                <a:spcPct val="107000"/>
              </a:lnSpc>
              <a:spcBef>
                <a:spcPts val="0"/>
              </a:spcBef>
              <a:spcAft>
                <a:spcPts val="600"/>
              </a:spcAft>
              <a:buFont typeface="Arial" panose="020B0604020202020204" pitchFamily="34" charset="0"/>
              <a:buChar char="•"/>
            </a:pPr>
            <a:r>
              <a:rPr lang="en-US" sz="2800" dirty="0"/>
              <a:t>Walkable neighborhoods provide easy access to a mix of destinations, such as affordable home types; cultural centers; food outlets; health care institutions; parks, trails, and recreational facilities; and retailers. </a:t>
            </a:r>
          </a:p>
          <a:p>
            <a:pPr marL="457200" marR="0" lvl="0" indent="-182880">
              <a:lnSpc>
                <a:spcPct val="107000"/>
              </a:lnSpc>
              <a:spcBef>
                <a:spcPts val="0"/>
              </a:spcBef>
              <a:spcAft>
                <a:spcPts val="600"/>
              </a:spcAft>
              <a:buFont typeface="Arial" panose="020B0604020202020204" pitchFamily="34" charset="0"/>
              <a:buChar char="•"/>
            </a:pPr>
            <a:endParaRPr lang="en-US" sz="2800" dirty="0"/>
          </a:p>
          <a:p>
            <a:pPr marL="457200" marR="0" lvl="0" indent="-182880">
              <a:lnSpc>
                <a:spcPct val="107000"/>
              </a:lnSpc>
              <a:spcBef>
                <a:spcPts val="0"/>
              </a:spcBef>
              <a:spcAft>
                <a:spcPts val="600"/>
              </a:spcAft>
              <a:buFont typeface="Arial" panose="020B0604020202020204" pitchFamily="34" charset="0"/>
              <a:buChar char="•"/>
            </a:pPr>
            <a:r>
              <a:rPr lang="en-US" sz="2800" dirty="0"/>
              <a:t>Such neighborhoods also have connected networks of “activity-friendly routes,” such as safe and accessible high-quality sidewalks, curbs, and intersections; multi-use trails; safe bicycle infrastructure; and convenient public transit.</a:t>
            </a:r>
          </a:p>
          <a:p>
            <a:pPr marL="457200" marR="0" lvl="0" indent="-182880">
              <a:lnSpc>
                <a:spcPct val="107000"/>
              </a:lnSpc>
              <a:spcBef>
                <a:spcPts val="0"/>
              </a:spcBef>
              <a:spcAft>
                <a:spcPts val="600"/>
              </a:spcAft>
              <a:buFont typeface="Arial" panose="020B0604020202020204" pitchFamily="34" charset="0"/>
              <a:buChar char="•"/>
            </a:pPr>
            <a:endPar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marR="0" lvl="0" indent="-182880">
              <a:lnSpc>
                <a:spcPct val="107000"/>
              </a:lnSpc>
              <a:spcBef>
                <a:spcPts val="0"/>
              </a:spcBef>
              <a:spcAft>
                <a:spcPts val="600"/>
              </a:spcAft>
              <a:buFont typeface="Arial" panose="020B0604020202020204" pitchFamily="34" charset="0"/>
              <a:buChar char="•"/>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communities like these benefit not only older adults, but everyone using the spaces. </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381599-21C2-F14B-87B4-900CBA0E691B}" type="slidenum">
              <a:rPr lang="en-US" smtClean="0"/>
              <a:t>24</a:t>
            </a:fld>
            <a:endParaRPr lang="en-US"/>
          </a:p>
        </p:txBody>
      </p:sp>
    </p:spTree>
    <p:extLst>
      <p:ext uri="{BB962C8B-B14F-4D97-AF65-F5344CB8AC3E}">
        <p14:creationId xmlns:p14="http://schemas.microsoft.com/office/powerpoint/2010/main" val="1186761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Behavior change strategies use individual-level approaches to influence knowledge, skills, attitudes, and beliefs related to physical activity. </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Behavior change approaches are often components of physical activity programs and interventions and are an effective way to increase physical activity self-efficacy and change physical activity behavior. </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t>Physical activity counseling may be led by physical therapists, occupational therapists, or other exercise and health professionals who work with older adults and can include a variety of cognitive behavioral strategies — such as building physical activity knowledge or awareness, goal setting, self-monitoring, barrier identification and problem solving, and social supports. </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example, through physical activity counseling, an older adult might identify lack of motivation as a barrier to physical activity, and an exercise professional might encourage them to join a </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
            </a:r>
            <a:r>
              <a:rPr lang="en-US" sz="2800" dirty="0"/>
              <a:t>alking group or start a “buddy system” to provide friendship, emotional support, and accountability.  </a:t>
            </a:r>
          </a:p>
          <a:p>
            <a:pPr marL="0" marR="0">
              <a:lnSpc>
                <a:spcPct val="107000"/>
              </a:lnSpc>
              <a:spcBef>
                <a:spcPts val="0"/>
              </a:spcBef>
              <a:spcAft>
                <a:spcPts val="800"/>
              </a:spcAft>
            </a:pPr>
            <a:endPar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381599-21C2-F14B-87B4-900CBA0E691B}" type="slidenum">
              <a:rPr lang="en-US" smtClean="0"/>
              <a:t>25</a:t>
            </a:fld>
            <a:endParaRPr lang="en-US"/>
          </a:p>
        </p:txBody>
      </p:sp>
    </p:spTree>
    <p:extLst>
      <p:ext uri="{BB962C8B-B14F-4D97-AF65-F5344CB8AC3E}">
        <p14:creationId xmlns:p14="http://schemas.microsoft.com/office/powerpoint/2010/main" val="1115862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Physical activity programs vary widely in the intervention design and strategies used to increase physical activity. </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marR="0" lvl="0" indent="-285750">
              <a:lnSpc>
                <a:spcPct val="107000"/>
              </a:lnSpc>
              <a:spcBef>
                <a:spcPts val="0"/>
              </a:spcBef>
              <a:spcAft>
                <a:spcPts val="8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Structured exercise programs guide participants through specific exercises or prescribe a set of exercises for participants to complete. </a:t>
            </a:r>
          </a:p>
          <a:p>
            <a:pPr marL="285750" marR="0" lvl="0" indent="-285750">
              <a:lnSpc>
                <a:spcPct val="107000"/>
              </a:lnSpc>
              <a:spcBef>
                <a:spcPts val="0"/>
              </a:spcBef>
              <a:spcAft>
                <a:spcPts val="800"/>
              </a:spcAft>
              <a:buFont typeface="Arial" panose="020B0604020202020204" pitchFamily="34" charset="0"/>
              <a:buChar char="•"/>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marR="0" lvl="0" indent="-285750">
              <a:lnSpc>
                <a:spcPct val="107000"/>
              </a:lnSpc>
              <a:spcBef>
                <a:spcPts val="0"/>
              </a:spcBef>
              <a:spcAft>
                <a:spcPts val="8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Lifestyle-based physical activity programs encourage participants to engage in more physical activity throughout the day — typically beyond or in addition to structured exercise. </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Both structured exercise and lifestyle-based physical activity programs can help individuals find new ways to be active that fit their everyday lives.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p>
        </p:txBody>
      </p:sp>
      <p:sp>
        <p:nvSpPr>
          <p:cNvPr id="4" name="Slide Number Placeholder 3"/>
          <p:cNvSpPr>
            <a:spLocks noGrp="1"/>
          </p:cNvSpPr>
          <p:nvPr>
            <p:ph type="sldNum" sz="quarter" idx="5"/>
          </p:nvPr>
        </p:nvSpPr>
        <p:spPr/>
        <p:txBody>
          <a:bodyPr/>
          <a:lstStyle/>
          <a:p>
            <a:fld id="{FD381599-21C2-F14B-87B4-900CBA0E691B}" type="slidenum">
              <a:rPr lang="en-US" smtClean="0"/>
              <a:t>26</a:t>
            </a:fld>
            <a:endParaRPr lang="en-US"/>
          </a:p>
        </p:txBody>
      </p:sp>
    </p:spTree>
    <p:extLst>
      <p:ext uri="{BB962C8B-B14F-4D97-AF65-F5344CB8AC3E}">
        <p14:creationId xmlns:p14="http://schemas.microsoft.com/office/powerpoint/2010/main" val="1418253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62726"/>
                </a:solidFill>
                <a:latin typeface="Muli Light"/>
              </a:rPr>
              <a:t>Throughout the midcourse report, you’ll find 6 real world examples to put a spotlight on how different sectors, programs, and communities are implementing the strategies described in the report.</a:t>
            </a:r>
          </a:p>
          <a:p>
            <a:r>
              <a:rPr lang="en-US" sz="1800" b="0" i="0" u="none" strike="noStrike" baseline="0" dirty="0">
                <a:solidFill>
                  <a:srgbClr val="262726"/>
                </a:solidFill>
                <a:latin typeface="Muli Light"/>
              </a:rPr>
              <a:t> </a:t>
            </a:r>
          </a:p>
          <a:p>
            <a:pPr marL="171450" indent="-171450">
              <a:buFont typeface="Arial" panose="020B0604020202020204" pitchFamily="34" charset="0"/>
              <a:buChar char="•"/>
            </a:pPr>
            <a:r>
              <a:rPr lang="en-US" b="1" dirty="0"/>
              <a:t>Portland, Oregon </a:t>
            </a:r>
            <a:r>
              <a:rPr lang="en-US" dirty="0"/>
              <a:t>the City of Portland prioritizes how to make infrastructure and systems more age friendly and accessible so that residents can safely get active as they age.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Detroit Parks &amp; Recreation </a:t>
            </a:r>
            <a:r>
              <a:rPr lang="en-US" dirty="0"/>
              <a:t>is a local government agency offering resources and services to help community members get active, build connections, and learn new skills.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err="1"/>
              <a:t>EnhanceFitness</a:t>
            </a:r>
            <a:r>
              <a:rPr lang="en-US" dirty="0"/>
              <a:t> is an evidence-based group exercise and falls prevention program that helps older adults at all fitness levels get more active so they can lead independent lives.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Newington Senior and Disabled Center </a:t>
            </a:r>
            <a:r>
              <a:rPr lang="en-US" dirty="0"/>
              <a:t>provides a safe and welcoming place for older adults and people with disabilities to get active, socialize, and learn new skills.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University of California San Francisco Cardiac Rehab </a:t>
            </a:r>
            <a:r>
              <a:rPr lang="en-US" dirty="0"/>
              <a:t>is a medically supervised program for people with heart disease that combines physical activity, health behavior counseling, and psychological support.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Walk with a Doc</a:t>
            </a:r>
            <a:r>
              <a:rPr lang="en-US" dirty="0"/>
              <a:t> is a doctor-led walking group that combines movement and conversation to help people of all ages take steps toward a healthier lifestyle.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262726"/>
              </a:solidFill>
              <a:latin typeface="Muli Light"/>
            </a:endParaRPr>
          </a:p>
        </p:txBody>
      </p:sp>
      <p:sp>
        <p:nvSpPr>
          <p:cNvPr id="4" name="Slide Number Placeholder 3"/>
          <p:cNvSpPr>
            <a:spLocks noGrp="1"/>
          </p:cNvSpPr>
          <p:nvPr>
            <p:ph type="sldNum" sz="quarter" idx="5"/>
          </p:nvPr>
        </p:nvSpPr>
        <p:spPr/>
        <p:txBody>
          <a:bodyPr/>
          <a:lstStyle/>
          <a:p>
            <a:fld id="{FD381599-21C2-F14B-87B4-900CBA0E691B}" type="slidenum">
              <a:rPr lang="en-US" smtClean="0"/>
              <a:t>27</a:t>
            </a:fld>
            <a:endParaRPr lang="en-US"/>
          </a:p>
        </p:txBody>
      </p:sp>
    </p:spTree>
    <p:extLst>
      <p:ext uri="{BB962C8B-B14F-4D97-AF65-F5344CB8AC3E}">
        <p14:creationId xmlns:p14="http://schemas.microsoft.com/office/powerpoint/2010/main" val="1821799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And everyone has a role to play in increasing physical activity levels among older adults and encouraging progress toward meeting the </a:t>
            </a:r>
            <a:r>
              <a:rPr lang="en-US" sz="1800" i="1" dirty="0">
                <a:solidFill>
                  <a:srgbClr val="000000"/>
                </a:solidFill>
                <a:effectLst/>
                <a:latin typeface="Calibri" panose="020F0502020204030204" pitchFamily="34" charset="0"/>
                <a:ea typeface="Calibri" panose="020F0502020204030204" pitchFamily="34" charset="0"/>
              </a:rPr>
              <a:t>Physical Activity Guidelines</a:t>
            </a:r>
            <a:r>
              <a:rPr lang="en-US" sz="1800" dirty="0">
                <a:solidFill>
                  <a:srgbClr val="000000"/>
                </a:solidFill>
                <a:effectLst/>
                <a:latin typeface="Calibri" panose="020F0502020204030204" pitchFamily="34" charset="0"/>
                <a:ea typeface="Calibri" panose="020F0502020204030204" pitchFamily="34" charset="0"/>
              </a:rPr>
              <a:t>. </a:t>
            </a:r>
            <a:r>
              <a:rPr lang="en-US" sz="2800" b="0" i="0" u="none" strike="noStrike" baseline="0" dirty="0">
                <a:solidFill>
                  <a:srgbClr val="262726"/>
                </a:solidFill>
                <a:latin typeface="Muli Light"/>
              </a:rPr>
              <a:t>The midcourse report includes a list of how professionals working with older adults, organizations, communities, and </a:t>
            </a:r>
            <a:r>
              <a:rPr lang="en-US" sz="2800" b="0" i="0" u="none" strike="noStrike" baseline="0" dirty="0">
                <a:solidFill>
                  <a:srgbClr val="262726"/>
                </a:solidFill>
                <a:latin typeface="Muli"/>
              </a:rPr>
              <a:t>policymakers and decision-makers can all be involved in this effort. </a:t>
            </a:r>
            <a:endParaRPr lang="en-US" sz="2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solidFill>
                <a:srgbClr val="3E4543"/>
              </a:solidFill>
              <a:effectLst/>
              <a:latin typeface="proxima-nova"/>
              <a:ea typeface="Calibri" panose="020F0502020204030204" pitchFamily="34" charset="0"/>
            </a:endParaRPr>
          </a:p>
        </p:txBody>
      </p:sp>
      <p:sp>
        <p:nvSpPr>
          <p:cNvPr id="4" name="Slide Number Placeholder 3"/>
          <p:cNvSpPr>
            <a:spLocks noGrp="1"/>
          </p:cNvSpPr>
          <p:nvPr>
            <p:ph type="sldNum" sz="quarter" idx="5"/>
          </p:nvPr>
        </p:nvSpPr>
        <p:spPr/>
        <p:txBody>
          <a:bodyPr/>
          <a:lstStyle/>
          <a:p>
            <a:fld id="{FD381599-21C2-F14B-87B4-900CBA0E691B}" type="slidenum">
              <a:rPr lang="en-US" smtClean="0"/>
              <a:t>28</a:t>
            </a:fld>
            <a:endParaRPr lang="en-US"/>
          </a:p>
        </p:txBody>
      </p:sp>
    </p:spTree>
    <p:extLst>
      <p:ext uri="{BB962C8B-B14F-4D97-AF65-F5344CB8AC3E}">
        <p14:creationId xmlns:p14="http://schemas.microsoft.com/office/powerpoint/2010/main" val="649407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Professionals working with older adults in 1:1 or group settings help create trusting relationships, provide direct guidance, and implement those individual-level behavior change strategies or lead physical activity programs. </a:t>
            </a:r>
          </a:p>
        </p:txBody>
      </p:sp>
      <p:sp>
        <p:nvSpPr>
          <p:cNvPr id="4" name="Slide Number Placeholder 3"/>
          <p:cNvSpPr>
            <a:spLocks noGrp="1"/>
          </p:cNvSpPr>
          <p:nvPr>
            <p:ph type="sldNum" sz="quarter" idx="5"/>
          </p:nvPr>
        </p:nvSpPr>
        <p:spPr/>
        <p:txBody>
          <a:bodyPr/>
          <a:lstStyle/>
          <a:p>
            <a:fld id="{FD381599-21C2-F14B-87B4-900CBA0E691B}" type="slidenum">
              <a:rPr lang="en-US" smtClean="0"/>
              <a:t>29</a:t>
            </a:fld>
            <a:endParaRPr lang="en-US"/>
          </a:p>
        </p:txBody>
      </p:sp>
    </p:spTree>
    <p:extLst>
      <p:ext uri="{BB962C8B-B14F-4D97-AF65-F5344CB8AC3E}">
        <p14:creationId xmlns:p14="http://schemas.microsoft.com/office/powerpoint/2010/main" val="943637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have the opportunity to create and manage physical activity programs and provide spaces and facilities for physical activity and social interaction for older adults. </a:t>
            </a:r>
          </a:p>
        </p:txBody>
      </p:sp>
      <p:sp>
        <p:nvSpPr>
          <p:cNvPr id="4" name="Slide Number Placeholder 3"/>
          <p:cNvSpPr>
            <a:spLocks noGrp="1"/>
          </p:cNvSpPr>
          <p:nvPr>
            <p:ph type="sldNum" sz="quarter" idx="5"/>
          </p:nvPr>
        </p:nvSpPr>
        <p:spPr/>
        <p:txBody>
          <a:bodyPr/>
          <a:lstStyle/>
          <a:p>
            <a:fld id="{FD381599-21C2-F14B-87B4-900CBA0E691B}" type="slidenum">
              <a:rPr lang="en-US" smtClean="0"/>
              <a:t>30</a:t>
            </a:fld>
            <a:endParaRPr lang="en-US"/>
          </a:p>
        </p:txBody>
      </p:sp>
    </p:spTree>
    <p:extLst>
      <p:ext uri="{BB962C8B-B14F-4D97-AF65-F5344CB8AC3E}">
        <p14:creationId xmlns:p14="http://schemas.microsoft.com/office/powerpoint/2010/main" val="2780210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Communities can create activity-friendly and aging-friendly environments through community design that support older adults not only in being able to be active for transportation or leisure but in feeling safe and confident in doing so. </a:t>
            </a:r>
          </a:p>
        </p:txBody>
      </p:sp>
      <p:sp>
        <p:nvSpPr>
          <p:cNvPr id="4" name="Slide Number Placeholder 3"/>
          <p:cNvSpPr>
            <a:spLocks noGrp="1"/>
          </p:cNvSpPr>
          <p:nvPr>
            <p:ph type="sldNum" sz="quarter" idx="5"/>
          </p:nvPr>
        </p:nvSpPr>
        <p:spPr/>
        <p:txBody>
          <a:bodyPr/>
          <a:lstStyle/>
          <a:p>
            <a:fld id="{FD381599-21C2-F14B-87B4-900CBA0E691B}" type="slidenum">
              <a:rPr lang="en-US" smtClean="0"/>
              <a:t>31</a:t>
            </a:fld>
            <a:endParaRPr lang="en-US"/>
          </a:p>
        </p:txBody>
      </p:sp>
    </p:spTree>
    <p:extLst>
      <p:ext uri="{BB962C8B-B14F-4D97-AF65-F5344CB8AC3E}">
        <p14:creationId xmlns:p14="http://schemas.microsoft.com/office/powerpoint/2010/main" val="1178484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policymakers and decision makers are responsible for setting the policies that either facilitate or create barriers to activity. </a:t>
            </a:r>
          </a:p>
        </p:txBody>
      </p:sp>
      <p:sp>
        <p:nvSpPr>
          <p:cNvPr id="4" name="Slide Number Placeholder 3"/>
          <p:cNvSpPr>
            <a:spLocks noGrp="1"/>
          </p:cNvSpPr>
          <p:nvPr>
            <p:ph type="sldNum" sz="quarter" idx="5"/>
          </p:nvPr>
        </p:nvSpPr>
        <p:spPr/>
        <p:txBody>
          <a:bodyPr/>
          <a:lstStyle/>
          <a:p>
            <a:fld id="{FD381599-21C2-F14B-87B4-900CBA0E691B}" type="slidenum">
              <a:rPr lang="en-US" smtClean="0"/>
              <a:t>32</a:t>
            </a:fld>
            <a:endParaRPr lang="en-US"/>
          </a:p>
        </p:txBody>
      </p:sp>
    </p:spTree>
    <p:extLst>
      <p:ext uri="{BB962C8B-B14F-4D97-AF65-F5344CB8AC3E}">
        <p14:creationId xmlns:p14="http://schemas.microsoft.com/office/powerpoint/2010/main" val="285197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using the midcourse report itself to guide your efforts, we encourage you to use the suite of Move Your Way campaign materials for older adults to help you promote physical activity. </a:t>
            </a:r>
          </a:p>
        </p:txBody>
      </p:sp>
      <p:sp>
        <p:nvSpPr>
          <p:cNvPr id="4" name="Slide Number Placeholder 3"/>
          <p:cNvSpPr>
            <a:spLocks noGrp="1"/>
          </p:cNvSpPr>
          <p:nvPr>
            <p:ph type="sldNum" sz="quarter" idx="5"/>
          </p:nvPr>
        </p:nvSpPr>
        <p:spPr/>
        <p:txBody>
          <a:bodyPr/>
          <a:lstStyle/>
          <a:p>
            <a:fld id="{FD381599-21C2-F14B-87B4-900CBA0E691B}" type="slidenum">
              <a:rPr lang="en-US" smtClean="0"/>
              <a:t>33</a:t>
            </a:fld>
            <a:endParaRPr lang="en-US"/>
          </a:p>
        </p:txBody>
      </p:sp>
    </p:spTree>
    <p:extLst>
      <p:ext uri="{BB962C8B-B14F-4D97-AF65-F5344CB8AC3E}">
        <p14:creationId xmlns:p14="http://schemas.microsoft.com/office/powerpoint/2010/main" val="3003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here depicts the key guidelines for older adults. First, older adults have the same guidelines as all adults to get at least 150 minutes of moderate-intensity aerobic physical activity each week and at least 2 days a week of muscle-strengthening physical activity. </a:t>
            </a:r>
          </a:p>
          <a:p>
            <a:endParaRPr lang="en-US" dirty="0"/>
          </a:p>
          <a:p>
            <a:r>
              <a:rPr lang="en-US" dirty="0"/>
              <a:t>In addition to that, older adults should get multicomponent physical activity that includes aerobic, muscle strengthening, and balance activity.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older adults cannot meet these recommendation because of chronic conditions, they should be as physically active as their abilities and conditions allow.</a:t>
            </a:r>
          </a:p>
          <a:p>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5</a:t>
            </a:fld>
            <a:endParaRPr lang="en-US"/>
          </a:p>
        </p:txBody>
      </p:sp>
    </p:spTree>
    <p:extLst>
      <p:ext uri="{BB962C8B-B14F-4D97-AF65-F5344CB8AC3E}">
        <p14:creationId xmlns:p14="http://schemas.microsoft.com/office/powerpoint/2010/main" val="427445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Move Your Way is </a:t>
            </a:r>
            <a:r>
              <a:rPr lang="en-US" b="0" dirty="0">
                <a:cs typeface="Calibri"/>
              </a:rPr>
              <a:t>the </a:t>
            </a:r>
            <a:r>
              <a:rPr lang="en-US" b="0" i="0" dirty="0">
                <a:solidFill>
                  <a:srgbClr val="222222"/>
                </a:solidFill>
                <a:effectLst/>
                <a:latin typeface="Montserrat" panose="00000500000000000000" pitchFamily="2" charset="0"/>
              </a:rPr>
              <a:t>promotional campaign for the physical activity guidelines</a:t>
            </a:r>
            <a:r>
              <a:rPr lang="en-US" b="0" dirty="0">
                <a:cs typeface="Calibri"/>
              </a:rPr>
              <a:t>.</a:t>
            </a:r>
            <a:r>
              <a:rPr lang="en-US" dirty="0">
                <a:cs typeface="Calibri"/>
              </a:rPr>
              <a:t> </a:t>
            </a:r>
            <a:r>
              <a:rPr lang="en-US" sz="1200" kern="1200" baseline="0" dirty="0">
                <a:solidFill>
                  <a:schemeClr val="tx1"/>
                </a:solidFill>
                <a:effectLst/>
                <a:latin typeface="+mn-lt"/>
                <a:ea typeface="+mn-ea"/>
                <a:cs typeface="Calibri"/>
              </a:rPr>
              <a:t>All campaign resources are free to download on health.gov, available in English and Spanish, and user tested to ensure the messages are motivating to the audience they’re trying to reach.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Calibri"/>
              </a:rPr>
              <a:t>The QR code on this slide will take you to an introductory video where you can learn more about the campaign.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Calibri"/>
              </a:rPr>
              <a:t>[Link: https://www.youtube.com/watch?v=owpwsnBTpP8]</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5A9DBB-C23D-4C53-A56E-E5A479D95C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4069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There are several Move Your Way resources specifically designed for older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ontserrat" panose="00000500000000000000" pitchFamily="2" charset="0"/>
              </a:rPr>
              <a:t>There are fact sheets, posters, and videos that explain why physical activity is key to healthy aging, what kinds of activity older adults need, and tips to overcome common barriers to physical activity. </a:t>
            </a:r>
          </a:p>
          <a:p>
            <a:pPr marL="0" marR="0" lvl="0" indent="0">
              <a:spcBef>
                <a:spcPts val="0"/>
              </a:spcBef>
              <a:spcAft>
                <a:spcPts val="0"/>
              </a:spcAft>
              <a:buFont typeface="Symbol" panose="05050102010706020507" pitchFamily="18" charset="2"/>
              <a:buNone/>
            </a:pPr>
            <a:endParaRPr lang="en-US" sz="1200" b="0" i="0" dirty="0">
              <a:solidFill>
                <a:srgbClr val="222222"/>
              </a:solidFill>
              <a:effectLst/>
              <a:latin typeface="Montserrat" panose="00000500000000000000" pitchFamily="2" charset="0"/>
              <a:ea typeface="+mn-ea"/>
              <a:cs typeface="+mn-cs"/>
            </a:endParaRPr>
          </a:p>
          <a:p>
            <a:pPr marL="0" marR="0" lvl="0" indent="0">
              <a:spcBef>
                <a:spcPts val="0"/>
              </a:spcBef>
              <a:spcAft>
                <a:spcPts val="0"/>
              </a:spcAft>
              <a:buFont typeface="Symbol" panose="05050102010706020507" pitchFamily="18" charset="2"/>
              <a:buNone/>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There is also a fact sheet for health care providers who work with older adults (like geriatricians and family physicians) on how to talk to their older adult patients about getting active. </a:t>
            </a:r>
          </a:p>
          <a:p>
            <a:pPr marL="342900" marR="0" lvl="0" indent="-342900">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200" kern="1200" baseline="0" dirty="0">
              <a:solidFill>
                <a:schemeClr val="tx1"/>
              </a:solidFill>
              <a:effectLst/>
              <a:latin typeface="+mn-lt"/>
              <a:ea typeface="+mn-ea"/>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5A9DBB-C23D-4C53-A56E-E5A479D95C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338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0" i="0" dirty="0">
                <a:solidFill>
                  <a:srgbClr val="222222"/>
                </a:solidFill>
                <a:effectLst/>
                <a:latin typeface="Montserrat" panose="00000500000000000000" pitchFamily="2" charset="0"/>
              </a:rPr>
              <a:t>Move Your Way materials point people to the Move Your Way microsite, where people can learn more about the benefits of physical activity, find tips to get moving, and create a personalized physical activity plan using an interactive tool. </a:t>
            </a:r>
          </a:p>
          <a:p>
            <a:endParaRPr lang="en-US" b="0" i="0" dirty="0">
              <a:solidFill>
                <a:srgbClr val="222222"/>
              </a:solidFill>
              <a:effectLst/>
              <a:latin typeface="Montserrat" panose="00000500000000000000" pitchFamily="2" charset="0"/>
            </a:endParaRPr>
          </a:p>
          <a:p>
            <a:r>
              <a:rPr lang="en-US" b="0" i="0" dirty="0">
                <a:solidFill>
                  <a:srgbClr val="222222"/>
                </a:solidFill>
                <a:effectLst/>
                <a:latin typeface="Montserrat" panose="00000500000000000000" pitchFamily="2" charset="0"/>
              </a:rPr>
              <a:t>The Move Your Way website has a specific section for older adults and the activity planner includes different motivations for being active, several of which resonate with older adults, like ease pain, have better balance, and age well. </a:t>
            </a:r>
          </a:p>
          <a:p>
            <a:endParaRPr lang="en-US" b="0" i="0" dirty="0">
              <a:solidFill>
                <a:srgbClr val="222222"/>
              </a:solidFill>
              <a:effectLst/>
              <a:latin typeface="Montserrat" panose="00000500000000000000" pitchFamily="2" charset="0"/>
            </a:endParaRPr>
          </a:p>
          <a:p>
            <a:r>
              <a:rPr lang="en-US" b="0" i="0" dirty="0">
                <a:solidFill>
                  <a:srgbClr val="222222"/>
                </a:solidFill>
                <a:effectLst/>
                <a:latin typeface="Montserrat" panose="00000500000000000000" pitchFamily="2" charset="0"/>
              </a:rPr>
              <a:t>When users select these motivators and make their activity plan, they get specific tips and resources about healthy aging, like information on how physical activity can help reduce older adults’ risk of falls, or other resources they may be interested in, like this story of how an older couple pictured here, find creative ways to eat healthy and get active indoors.</a:t>
            </a:r>
            <a:br>
              <a:rPr lang="en-US" dirty="0"/>
            </a:br>
            <a:br>
              <a:rPr lang="en-US" dirty="0"/>
            </a:br>
            <a:endParaRPr lang="en-US" sz="1200" kern="1200" baseline="0" dirty="0">
              <a:solidFill>
                <a:schemeClr val="tx1"/>
              </a:solidFill>
              <a:effectLst/>
              <a:latin typeface="+mn-lt"/>
              <a:ea typeface="+mn-ea"/>
              <a:cs typeface="Calibri"/>
            </a:endParaRPr>
          </a:p>
          <a:p>
            <a:br>
              <a:rPr lang="en-US" dirty="0"/>
            </a:br>
            <a:endParaRPr lang="en-US" sz="1200" kern="1200" baseline="0" dirty="0">
              <a:solidFill>
                <a:schemeClr val="tx1"/>
              </a:solidFill>
              <a:effectLst/>
              <a:latin typeface="+mn-lt"/>
              <a:ea typeface="+mn-ea"/>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5A9DBB-C23D-4C53-A56E-E5A479D95C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6319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after making their plan, they can print out a personalized tracker </a:t>
            </a:r>
            <a:r>
              <a:rPr lang="en-US" b="0" i="0" dirty="0">
                <a:solidFill>
                  <a:srgbClr val="222222"/>
                </a:solidFill>
                <a:effectLst/>
                <a:latin typeface="Muli"/>
              </a:rPr>
              <a:t>to keep a record of the activities they plan to do that week, which can help older adults set goals and track and monitor their progress. </a:t>
            </a:r>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37</a:t>
            </a:fld>
            <a:endParaRPr lang="en-US"/>
          </a:p>
        </p:txBody>
      </p:sp>
    </p:spTree>
    <p:extLst>
      <p:ext uri="{BB962C8B-B14F-4D97-AF65-F5344CB8AC3E}">
        <p14:creationId xmlns:p14="http://schemas.microsoft.com/office/powerpoint/2010/main" val="4090212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encourage you to explore and use these free resources. </a:t>
            </a:r>
          </a:p>
          <a:p>
            <a:endParaRPr lang="en-US" dirty="0"/>
          </a:p>
          <a:p>
            <a:r>
              <a:rPr lang="en-US" dirty="0"/>
              <a:t>The QR code on the left side of this screen will take you to the Community Resources page where you can learn more about the campaign, find a partner promotion toolkit, and use the Move Your Way community playbook, an implementation guide with resources to help you promote physical activity in your community. </a:t>
            </a:r>
          </a:p>
          <a:p>
            <a:endParaRPr lang="en-US" dirty="0"/>
          </a:p>
          <a:p>
            <a:r>
              <a:rPr lang="en-US" dirty="0"/>
              <a:t>The QR code on the right will take you to the campaign materials page where you can find the materials for different audiences, like older adults and health care providers. You can also go to health.gov/</a:t>
            </a:r>
            <a:r>
              <a:rPr lang="en-US" dirty="0" err="1"/>
              <a:t>moveyourway</a:t>
            </a:r>
            <a:r>
              <a:rPr lang="en-US" dirty="0"/>
              <a:t> to test out the move your way microsite yourself and make your own physical activity plan!</a:t>
            </a:r>
          </a:p>
          <a:p>
            <a:endParaRPr lang="en-US" dirty="0"/>
          </a:p>
          <a:p>
            <a:endParaRPr lang="en-US" dirty="0"/>
          </a:p>
          <a:p>
            <a:r>
              <a:rPr lang="en-US" dirty="0"/>
              <a:t>[Community Resources Link: https://health.gov/our-work/nutrition-physical-activity/move-your-way-community-resources]</a:t>
            </a:r>
          </a:p>
          <a:p>
            <a:endParaRPr lang="en-US" dirty="0"/>
          </a:p>
          <a:p>
            <a:r>
              <a:rPr lang="en-US" dirty="0"/>
              <a:t>[Campaign Materials Link: https://health.gov/our-work/nutrition-physical-activity/move-your-way-community-resources/campaign-materials]</a:t>
            </a:r>
          </a:p>
        </p:txBody>
      </p:sp>
      <p:sp>
        <p:nvSpPr>
          <p:cNvPr id="4" name="Slide Number Placeholder 3"/>
          <p:cNvSpPr>
            <a:spLocks noGrp="1"/>
          </p:cNvSpPr>
          <p:nvPr>
            <p:ph type="sldNum" sz="quarter" idx="5"/>
          </p:nvPr>
        </p:nvSpPr>
        <p:spPr/>
        <p:txBody>
          <a:bodyPr/>
          <a:lstStyle/>
          <a:p>
            <a:fld id="{FD381599-21C2-F14B-87B4-900CBA0E691B}" type="slidenum">
              <a:rPr lang="en-US" smtClean="0"/>
              <a:t>38</a:t>
            </a:fld>
            <a:endParaRPr lang="en-US"/>
          </a:p>
        </p:txBody>
      </p:sp>
    </p:spTree>
    <p:extLst>
      <p:ext uri="{BB962C8B-B14F-4D97-AF65-F5344CB8AC3E}">
        <p14:creationId xmlns:p14="http://schemas.microsoft.com/office/powerpoint/2010/main" val="253409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using the Move Your Way materials, we encourage you to download and read the midcourse report and sign up for email updates to stay up-to-date on the Physical Activity Guidelines, Move Your Way campaign, and other physical activity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[Midcourse Report Link: https://health.gov/our-work/nutrition-physical-activity/physical-activity-guidelines/current-guidelines/midcourse-report]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[ODPHP Physical Activity Listserv Link: https://public.govdelivery.com/accounts/USOPHSODPHPHF/subscriber/new?topic_id=USOPHSODPHPHF_92]</a:t>
            </a:r>
          </a:p>
        </p:txBody>
      </p:sp>
      <p:sp>
        <p:nvSpPr>
          <p:cNvPr id="4" name="Slide Number Placeholder 3"/>
          <p:cNvSpPr>
            <a:spLocks noGrp="1"/>
          </p:cNvSpPr>
          <p:nvPr>
            <p:ph type="sldNum" sz="quarter" idx="5"/>
          </p:nvPr>
        </p:nvSpPr>
        <p:spPr/>
        <p:txBody>
          <a:bodyPr/>
          <a:lstStyle/>
          <a:p>
            <a:fld id="{FD381599-21C2-F14B-87B4-900CBA0E691B}" type="slidenum">
              <a:rPr lang="en-US" smtClean="0"/>
              <a:t>39</a:t>
            </a:fld>
            <a:endParaRPr lang="en-US"/>
          </a:p>
        </p:txBody>
      </p:sp>
    </p:spTree>
    <p:extLst>
      <p:ext uri="{BB962C8B-B14F-4D97-AF65-F5344CB8AC3E}">
        <p14:creationId xmlns:p14="http://schemas.microsoft.com/office/powerpoint/2010/main" val="2789956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40</a:t>
            </a:fld>
            <a:endParaRPr lang="en-US"/>
          </a:p>
        </p:txBody>
      </p:sp>
    </p:spTree>
    <p:extLst>
      <p:ext uri="{BB962C8B-B14F-4D97-AF65-F5344CB8AC3E}">
        <p14:creationId xmlns:p14="http://schemas.microsoft.com/office/powerpoint/2010/main" val="541720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panose="020F0502020204030204"/>
              </a:rPr>
              <a:t>These are evidenced based physical activity strategies that have been recommended by the Community Preventive Services Task Force and are Community Guide recommendations. Activity-friendly pedestrian, bicycle and public transportation routes to everyday destinations where older adults go (for example, parks and greenspaces, workplaces, healthcare settings, grocery shopping) are important to provide opportunities for active commuting among older adults. </a:t>
            </a:r>
          </a:p>
          <a:p>
            <a:pPr>
              <a:defRPr/>
            </a:pPr>
            <a:endParaRPr lang="en-US" dirty="0">
              <a:cs typeface="Calibri" panose="020F0502020204030204"/>
            </a:endParaRPr>
          </a:p>
          <a:p>
            <a:pPr>
              <a:defRPr/>
            </a:pPr>
            <a:r>
              <a:rPr lang="en-US" dirty="0">
                <a:cs typeface="Calibri" panose="020F0502020204030204"/>
              </a:rPr>
              <a:t>Social support interventions are also important for older adults. Interviews with Mall Walkers who tend to frequently be in the older adult demographic indicate that the social connectedness and camaraderie associated with mall walking programs may be as important as the opportunity to be physically active.  </a:t>
            </a:r>
          </a:p>
          <a:p>
            <a:pPr>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a:t>
            </a:r>
            <a:r>
              <a:rPr lang="en-US" dirty="0"/>
              <a:t>Learn more: https://www.cdc.gov/physicalactivity/activepeoplehealthynation/strategies-to-increase-physical-activity/index.html</a:t>
            </a:r>
            <a:r>
              <a:rPr lang="en-US" dirty="0">
                <a:cs typeface="Calibri" panose="020F0502020204030204"/>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4EAE-5868-443F-881C-6B3387D06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729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800" dirty="0">
                <a:latin typeface="Calibri"/>
                <a:ea typeface="Calibri" panose="020F0502020204030204" pitchFamily="34" charset="0"/>
                <a:cs typeface="Calibri"/>
              </a:rPr>
              <a:t>The Community Preventive Services Task Force recommends community design such as pedestrian, bicycle and public transportation systems be combined with land use and built environment destinations such as parks, schools,  and other destinations. If these interventions take into account ways to be inclusive of older adults, children, and adolescents, all community members will benefit. </a:t>
            </a:r>
          </a:p>
          <a:p>
            <a:pPr>
              <a:defRPr/>
            </a:pPr>
            <a:endParaRPr lang="en-US" sz="2800" dirty="0">
              <a:latin typeface="Calibri"/>
              <a:ea typeface="Calibri" panose="020F0502020204030204" pitchFamily="34" charset="0"/>
              <a:cs typeface="Calibri"/>
            </a:endParaRPr>
          </a:p>
          <a:p>
            <a:pPr>
              <a:defRPr/>
            </a:pPr>
            <a:r>
              <a:rPr lang="en-US" sz="2800" dirty="0">
                <a:latin typeface="Calibri"/>
                <a:ea typeface="Calibri" panose="020F0502020204030204" pitchFamily="34" charset="0"/>
                <a:cs typeface="Calibri"/>
              </a:rPr>
              <a:t>S</a:t>
            </a:r>
            <a:r>
              <a:rPr lang="en-US" dirty="0"/>
              <a:t>afe routes to destinations may need to consider the American with Disabilities Act, Architectural Barriers Act and Principles of Universal Design  to make community designs inclusive and accessible for people with disabilities and older adults with mobility limitations. </a:t>
            </a:r>
            <a:r>
              <a:rPr lang="en-US" sz="2800" dirty="0">
                <a:latin typeface="Calibri"/>
                <a:ea typeface="Calibri" panose="020F0502020204030204" pitchFamily="34" charset="0"/>
                <a:cs typeface="Calibri"/>
              </a:rPr>
              <a:t>  </a:t>
            </a:r>
          </a:p>
          <a:p>
            <a:pPr>
              <a:defRPr/>
            </a:pPr>
            <a:endParaRPr lang="en-US" sz="2800" dirty="0">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a:ea typeface="Calibri" panose="020F0502020204030204" pitchFamily="34" charset="0"/>
                <a:cs typeface="Calibri"/>
              </a:rPr>
              <a:t>[Link: </a:t>
            </a:r>
            <a:r>
              <a:rPr lang="en-US" sz="2800" dirty="0"/>
              <a:t>https://www.thecommunityguide.org/findings/physical-activity-built-environment-approaches.html]</a:t>
            </a:r>
            <a:endParaRPr lang="en-US" sz="2800" dirty="0">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D5B87-00DC-4968-BE14-2DF8F9CF8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611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333333"/>
                </a:solidFill>
                <a:latin typeface="Open Sans"/>
                <a:ea typeface="Open Sans"/>
                <a:cs typeface="Open Sans"/>
              </a:rPr>
              <a:t>Parks can play a central role in improving the physical, emotional, mental, and social health of older adults. Park infrastructure improvements can not only help to increase physical activity and park use among community members, but may also be a good community investment.  A</a:t>
            </a:r>
            <a:r>
              <a:rPr lang="en-US" b="0" i="0" dirty="0">
                <a:solidFill>
                  <a:srgbClr val="333333"/>
                </a:solidFill>
                <a:effectLst/>
                <a:latin typeface="Open Sans"/>
                <a:ea typeface="Open Sans"/>
                <a:cs typeface="Open Sans"/>
              </a:rPr>
              <a:t> systematic review of economic evidence from seven studies found a median benefit to cost ratio of 3.1, meaning every dollar spent led to $3.10 worth of benefits. Economic benefits included improved health due to physical activity or the value of the infrastructure to users for recreation or relaxation. </a:t>
            </a:r>
          </a:p>
          <a:p>
            <a:pPr>
              <a:defRPr/>
            </a:pPr>
            <a:endParaRPr lang="en-US" sz="1200" b="0" i="0" dirty="0">
              <a:solidFill>
                <a:srgbClr val="333333"/>
              </a:solidFill>
              <a:effectLst/>
              <a:latin typeface="Open Sans"/>
              <a:ea typeface="Open Sans"/>
              <a:cs typeface="Open Sans"/>
            </a:endParaRPr>
          </a:p>
          <a:p>
            <a:pPr>
              <a:defRPr/>
            </a:pPr>
            <a:r>
              <a:rPr lang="en-US" sz="1200" b="0" i="0" dirty="0">
                <a:solidFill>
                  <a:srgbClr val="333333"/>
                </a:solidFill>
                <a:effectLst/>
                <a:latin typeface="Open Sans"/>
                <a:ea typeface="Open Sans"/>
                <a:cs typeface="Open Sans"/>
              </a:rPr>
              <a:t>[</a:t>
            </a:r>
            <a:r>
              <a:rPr lang="en-US" sz="1200" dirty="0"/>
              <a:t>Learn more: </a:t>
            </a:r>
            <a:r>
              <a:rPr lang="en-US" dirty="0">
                <a:hlinkClick r:id="rId3"/>
              </a:rPr>
              <a:t>Economic Review Highlights Costs and Benefits of Park, Trail, and Greenway Infrastructure Interventions | The Community Guide</a:t>
            </a:r>
            <a:r>
              <a:rPr lang="en-US" dirty="0"/>
              <a: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National Recreation and Park Association, supported by CDC, translated the Community Prevention Services Task Force recommendation into the Active Parks! Implementation Guide: </a:t>
            </a:r>
            <a:r>
              <a:rPr lang="en-US" dirty="0">
                <a:hlinkClick r:id="rId4"/>
              </a:rPr>
              <a:t>Active Parks! Implementation Guide | Best Practice Resources | Publications and Research | NRPA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[Link: https://www.nrpa.org/publications-research/best-practice-resources/active-parks-implementation-guide-increasing-physical-activity-through-parks-trails-and-greenways/]</a:t>
            </a:r>
          </a:p>
          <a:p>
            <a:endParaRPr lang="en-US" dirty="0"/>
          </a:p>
          <a:p>
            <a:r>
              <a:rPr lang="en-US" dirty="0"/>
              <a:t>[Link: https://www.thecommunityguide.org/findings/physical-activity-park-trail-greenway-infrastructure-interventions-combined-additional-interventions.html]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4EAE-5868-443F-881C-6B3387D06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889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several health benefits available to older adults. Older adults can obtain immediate benefits from doing a session of physical activity, or benefits associated with regular physical activity done across time or as a lifestyle behavior.</a:t>
            </a:r>
          </a:p>
          <a:p>
            <a:endParaRPr lang="en-US" dirty="0">
              <a:cs typeface="Calibri"/>
            </a:endParaRPr>
          </a:p>
          <a:p>
            <a:r>
              <a:rPr lang="en-US" sz="1200" b="0" i="0" u="none" strike="noStrike" baseline="0" dirty="0">
                <a:solidFill>
                  <a:srgbClr val="262726"/>
                </a:solidFill>
                <a:latin typeface="Muli Light"/>
              </a:rPr>
              <a:t>The benefits of physical activity occur throughout life and are key for healthy aging. Benefits that are especially relevant to older adults include:</a:t>
            </a:r>
          </a:p>
          <a:p>
            <a:pPr marL="285750" indent="-285750">
              <a:buFont typeface="Arial" panose="020B0604020202020204" pitchFamily="34" charset="0"/>
              <a:buChar char="•"/>
            </a:pPr>
            <a:r>
              <a:rPr lang="en-US" sz="1200" b="0" i="0" u="none" strike="noStrike" baseline="0" dirty="0">
                <a:solidFill>
                  <a:srgbClr val="262726"/>
                </a:solidFill>
                <a:latin typeface="Muli Light"/>
              </a:rPr>
              <a:t>falls prevention and reduced risk of fall-related injury</a:t>
            </a:r>
          </a:p>
          <a:p>
            <a:pPr marL="285750" indent="-285750">
              <a:buFont typeface="Arial" panose="020B0604020202020204" pitchFamily="34" charset="0"/>
              <a:buChar char="•"/>
            </a:pPr>
            <a:r>
              <a:rPr lang="en-US" sz="1200" b="0" i="0" u="none" strike="noStrike" baseline="0" dirty="0">
                <a:solidFill>
                  <a:srgbClr val="262726"/>
                </a:solidFill>
                <a:latin typeface="Muli Light"/>
              </a:rPr>
              <a:t>reduced risk of dementia (including Alzheimer's disease)</a:t>
            </a:r>
          </a:p>
          <a:p>
            <a:pPr marL="285750" indent="-285750">
              <a:buFont typeface="Arial" panose="020B0604020202020204" pitchFamily="34" charset="0"/>
              <a:buChar char="•"/>
            </a:pPr>
            <a:r>
              <a:rPr lang="en-US" sz="1200" b="0" i="0" u="none" strike="noStrike" baseline="0" dirty="0">
                <a:solidFill>
                  <a:srgbClr val="262726"/>
                </a:solidFill>
                <a:latin typeface="Muli Light"/>
              </a:rPr>
              <a:t>and improved physical function, helping older adults perform activities of daily living more easily and maintain their independence. </a:t>
            </a:r>
          </a:p>
          <a:p>
            <a:pPr marL="285750" indent="-285750">
              <a:buFont typeface="Arial" panose="020B0604020202020204" pitchFamily="34" charset="0"/>
              <a:buChar char="•"/>
            </a:pPr>
            <a:endParaRPr lang="en-US" sz="1200" b="0" i="0" u="none" strike="noStrike" baseline="0" dirty="0">
              <a:solidFill>
                <a:srgbClr val="262726"/>
              </a:solidFill>
              <a:latin typeface="Muli Light"/>
            </a:endParaRPr>
          </a:p>
          <a:p>
            <a:pPr marL="0" indent="0">
              <a:buFont typeface="Arial" panose="020B0604020202020204" pitchFamily="34" charset="0"/>
              <a:buNone/>
            </a:pPr>
            <a:endParaRPr lang="en-US" sz="1200" b="0" i="0" u="none" strike="noStrike" baseline="0" dirty="0">
              <a:solidFill>
                <a:srgbClr val="262726"/>
              </a:solidFill>
              <a:latin typeface="Muli Light"/>
            </a:endParaRPr>
          </a:p>
          <a:p>
            <a:pPr marL="0" indent="0">
              <a:buFont typeface="Arial" panose="020B0604020202020204" pitchFamily="34" charset="0"/>
              <a:buNone/>
            </a:pPr>
            <a:r>
              <a:rPr lang="en-US" sz="1200" b="0" i="0" u="none" strike="noStrike" baseline="0" dirty="0">
                <a:solidFill>
                  <a:srgbClr val="262726"/>
                </a:solidFill>
                <a:latin typeface="Muli Light"/>
              </a:rPr>
              <a:t>In addition to reducing the risk of chronic diseases, physical activity has benefits for people </a:t>
            </a:r>
            <a:r>
              <a:rPr lang="en-US" sz="1200" b="0" i="0" u="none" strike="noStrike" baseline="0" dirty="0">
                <a:solidFill>
                  <a:srgbClr val="262726"/>
                </a:solidFill>
                <a:latin typeface="Exo 2 Medium"/>
              </a:rPr>
              <a:t>with chronic health conditions and disabilities, such as: </a:t>
            </a:r>
          </a:p>
          <a:p>
            <a:pPr marL="285750" indent="-285750">
              <a:buFont typeface="Arial" panose="020B0604020202020204" pitchFamily="34" charset="0"/>
              <a:buChar char="•"/>
            </a:pPr>
            <a:r>
              <a:rPr lang="en-US" sz="1200" b="0" i="0" u="none" strike="noStrike" baseline="0" dirty="0">
                <a:solidFill>
                  <a:srgbClr val="262726"/>
                </a:solidFill>
                <a:latin typeface="Exo 2 Medium"/>
              </a:rPr>
              <a:t>decreased pain for people with osteoarthritis, </a:t>
            </a:r>
          </a:p>
          <a:p>
            <a:pPr marL="285750" indent="-285750">
              <a:buFont typeface="Arial" panose="020B0604020202020204" pitchFamily="34" charset="0"/>
              <a:buChar char="•"/>
            </a:pPr>
            <a:r>
              <a:rPr lang="en-US" sz="1200" b="0" i="0" u="none" strike="noStrike" baseline="0" dirty="0">
                <a:solidFill>
                  <a:srgbClr val="262726"/>
                </a:solidFill>
                <a:latin typeface="Exo 2 Medium"/>
              </a:rPr>
              <a:t>reduced cardiovascular disease progression for people with hypertension, </a:t>
            </a:r>
          </a:p>
          <a:p>
            <a:pPr marL="285750" indent="-285750">
              <a:buFont typeface="Arial" panose="020B0604020202020204" pitchFamily="34" charset="0"/>
              <a:buChar char="•"/>
            </a:pPr>
            <a:r>
              <a:rPr lang="en-US" sz="1200" b="0" i="0" u="none" strike="noStrike" baseline="0" dirty="0">
                <a:solidFill>
                  <a:srgbClr val="262726"/>
                </a:solidFill>
                <a:latin typeface="Exo 2 Medium"/>
              </a:rPr>
              <a:t>And improved cognition for people with dementia </a:t>
            </a:r>
          </a:p>
          <a:p>
            <a:pPr marL="285750" indent="-285750">
              <a:buFont typeface="Arial" panose="020B0604020202020204" pitchFamily="34" charset="0"/>
              <a:buChar char="•"/>
            </a:pPr>
            <a:endParaRPr lang="en-US" sz="1200" b="0" i="0" u="none" strike="noStrike" baseline="0" dirty="0">
              <a:solidFill>
                <a:srgbClr val="262726"/>
              </a:solidFill>
              <a:latin typeface="Exo 2 Medium"/>
            </a:endParaRPr>
          </a:p>
          <a:p>
            <a:pPr marL="0" indent="0">
              <a:buFont typeface="Arial" panose="020B0604020202020204" pitchFamily="34" charset="0"/>
              <a:buNone/>
            </a:pPr>
            <a:r>
              <a:rPr lang="en-US" sz="1200" b="0" i="0" u="none" strike="noStrike" baseline="0" dirty="0">
                <a:solidFill>
                  <a:srgbClr val="262726"/>
                </a:solidFill>
                <a:latin typeface="Exo 2 Medium"/>
              </a:rPr>
              <a:t>A more detailed list of the benefits of physical activity for older adults can be found in tables 1 and 2 in the midcourse report.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to graphic: </a:t>
            </a:r>
            <a:r>
              <a:rPr lang="en-US" dirty="0">
                <a:hlinkClick r:id="rId3"/>
              </a:rPr>
              <a:t>Health Benefits of Physical Activity for Children, Adults, and Adults 65 and Older | Physical Activity | CDC</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 more about physical activity and older adults: https://www.cdc.gov/physicalactivity/basics/older_adults/index.htm]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4EAE-5868-443F-881C-6B3387D06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what you can do to increase physical activity by sector. </a:t>
            </a:r>
          </a:p>
          <a:p>
            <a:endParaRPr lang="en-US" dirty="0">
              <a:cs typeface="Calibri" panose="020F0502020204030204"/>
            </a:endParaRPr>
          </a:p>
          <a:p>
            <a:r>
              <a:rPr lang="en-US" dirty="0">
                <a:cs typeface="Calibri" panose="020F0502020204030204"/>
              </a:rPr>
              <a:t>Older adults can be physically active in a variety of settings. Community or master planning among multiple community sectors and personnel can best ensure that communities are age- and physical activity-friendly. Healthy and independent aging in place requires that communities be livable and this includes safe walkable and bikeable opportunities.  </a:t>
            </a:r>
          </a:p>
          <a:p>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https://www.cdc.gov/physicalactivity/activepeoplehealthynation/everyone-can-be-involved/index.html]</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4EAE-5868-443F-881C-6B3387D06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20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52626"/>
                </a:solidFill>
                <a:latin typeface="Muli"/>
              </a:rPr>
              <a:t>Among all age groups, older adults have the lowest rates of meeting the recommendations in the </a:t>
            </a:r>
            <a:r>
              <a:rPr lang="en-US" sz="1800" b="0" i="1" u="none" strike="noStrike" baseline="0" dirty="0">
                <a:solidFill>
                  <a:srgbClr val="252626"/>
                </a:solidFill>
                <a:latin typeface="Muli Light"/>
              </a:rPr>
              <a:t>Guidelines</a:t>
            </a:r>
            <a:r>
              <a:rPr lang="en-US" sz="1800" b="0" i="0" u="none" strike="noStrike" baseline="0" dirty="0">
                <a:solidFill>
                  <a:srgbClr val="252626"/>
                </a:solidFill>
                <a:latin typeface="Muli"/>
              </a:rPr>
              <a:t>, and they also have the highest health care costs.</a:t>
            </a:r>
          </a:p>
          <a:p>
            <a:pPr algn="l"/>
            <a:endParaRPr lang="en-US" sz="1800" b="0" i="0" u="none" strike="noStrike" baseline="0" dirty="0">
              <a:solidFill>
                <a:srgbClr val="000000"/>
              </a:solidFill>
              <a:latin typeface="Muli"/>
            </a:endParaRPr>
          </a:p>
          <a:p>
            <a:pPr marL="285750" indent="-285750">
              <a:buFont typeface="Arial" panose="020B0604020202020204" pitchFamily="34" charset="0"/>
              <a:buChar char="•"/>
            </a:pPr>
            <a:r>
              <a:rPr lang="en-US" sz="1800" b="0" i="0" u="none" strike="noStrike" baseline="0" dirty="0">
                <a:solidFill>
                  <a:srgbClr val="252626"/>
                </a:solidFill>
                <a:latin typeface="Muli"/>
              </a:rPr>
              <a:t>The World Health Organization (WHO) predicts that physical inactivity will be responsible for $27 billion in direct health care costs annually worldwide (not factoring in productivity losses) between 2020 and 2030 </a:t>
            </a:r>
          </a:p>
          <a:p>
            <a:pPr marL="285750" indent="-285750" algn="l">
              <a:buFont typeface="Arial" panose="020B0604020202020204" pitchFamily="34" charset="0"/>
              <a:buChar char="•"/>
            </a:pPr>
            <a:endParaRPr lang="en-US" sz="1800" b="0" i="0" u="none" strike="noStrike" baseline="0" dirty="0">
              <a:solidFill>
                <a:srgbClr val="000000"/>
              </a:solidFill>
              <a:latin typeface="Muli"/>
            </a:endParaRPr>
          </a:p>
          <a:p>
            <a:pPr marL="285750" indent="-285750">
              <a:buFont typeface="Arial" panose="020B0604020202020204" pitchFamily="34" charset="0"/>
              <a:buChar char="•"/>
            </a:pPr>
            <a:r>
              <a:rPr lang="en-US" sz="1800" b="0" i="0" u="none" strike="noStrike" baseline="0" dirty="0">
                <a:solidFill>
                  <a:srgbClr val="252626"/>
                </a:solidFill>
                <a:latin typeface="Muli"/>
              </a:rPr>
              <a:t>In the United States, personal health care spending for adults age 65 years and older was $19,098 per person in 2014 — over 5 times higher than spending for children ages 0 to 18 years ($3,749 per person) and almost 3 times the spending for adults ages 19 to 64 years ($7,153 per person). </a:t>
            </a:r>
          </a:p>
          <a:p>
            <a:pPr marL="285750" indent="-285750">
              <a:buFont typeface="Arial" panose="020B0604020202020204" pitchFamily="34" charset="0"/>
              <a:buChar char="•"/>
            </a:pPr>
            <a:endParaRPr lang="en-US" sz="1800" b="0" i="0" u="none" strike="noStrike" baseline="0" dirty="0">
              <a:solidFill>
                <a:srgbClr val="252626"/>
              </a:solidFill>
              <a:latin typeface="Muli"/>
            </a:endParaRPr>
          </a:p>
          <a:p>
            <a:pPr marL="285750" indent="-285750">
              <a:buFont typeface="Arial" panose="020B0604020202020204" pitchFamily="34" charset="0"/>
              <a:buChar char="•"/>
            </a:pPr>
            <a:r>
              <a:rPr lang="en-US" sz="1800" b="0" i="0" u="none" strike="noStrike" baseline="0" dirty="0">
                <a:solidFill>
                  <a:srgbClr val="252626"/>
                </a:solidFill>
                <a:latin typeface="Muli"/>
              </a:rPr>
              <a:t>Physical activity can help people prevent or manage many costly chronic conditions that are common in older adults, including heart disease and stroke, cancer, diabetes, obesity, and arthritis.</a:t>
            </a:r>
          </a:p>
          <a:p>
            <a:pPr marL="0" indent="0" algn="l">
              <a:buFont typeface="Arial" panose="020B0604020202020204" pitchFamily="34" charset="0"/>
              <a:buNone/>
            </a:pPr>
            <a:endParaRPr lang="en-US" sz="1800" b="0" i="0" u="none" strike="noStrike" baseline="0" dirty="0">
              <a:solidFill>
                <a:srgbClr val="000000"/>
              </a:solidFill>
              <a:latin typeface="Muli"/>
            </a:endParaRPr>
          </a:p>
          <a:p>
            <a:pPr marL="285750" indent="-285750">
              <a:buFont typeface="Arial" panose="020B0604020202020204" pitchFamily="34" charset="0"/>
              <a:buChar char="•"/>
            </a:pPr>
            <a:r>
              <a:rPr lang="en-US" sz="1800" b="0" i="0" u="none" strike="noStrike" baseline="0" dirty="0">
                <a:solidFill>
                  <a:srgbClr val="252626"/>
                </a:solidFill>
                <a:latin typeface="Muli"/>
              </a:rPr>
              <a:t>Approximately 7.8 percent of deaths among adults age 70 years and older (and 10 percent of deaths among adults ages 40 to 69 years and) are attributed to individuals not meeting the aerobic physical activity </a:t>
            </a:r>
            <a:r>
              <a:rPr lang="en-US" sz="1800" b="0" i="1" u="none" strike="noStrike" baseline="0" dirty="0">
                <a:solidFill>
                  <a:srgbClr val="252626"/>
                </a:solidFill>
                <a:latin typeface="Muli Light"/>
              </a:rPr>
              <a:t>Guidelines</a:t>
            </a:r>
            <a:endParaRPr lang="en-US" sz="1800" b="0" i="0" u="none" strike="noStrike" baseline="0" dirty="0">
              <a:solidFill>
                <a:srgbClr val="252626"/>
              </a:solidFill>
              <a:latin typeface="Muli Light"/>
            </a:endParaRPr>
          </a:p>
          <a:p>
            <a:endParaRPr lang="en-US" sz="1800" b="0" i="0" u="none" strike="noStrike" baseline="0" dirty="0">
              <a:solidFill>
                <a:srgbClr val="252626"/>
              </a:solidFill>
              <a:latin typeface="Muli"/>
            </a:endParaRPr>
          </a:p>
          <a:p>
            <a:endParaRPr lang="en-US" sz="1800" b="0" i="0" u="none" strike="noStrike" baseline="0" dirty="0">
              <a:solidFill>
                <a:srgbClr val="252626"/>
              </a:solidFill>
              <a:latin typeface="Muli"/>
            </a:endParaRPr>
          </a:p>
          <a:p>
            <a:endParaRPr lang="en-US" sz="1800" b="0" i="0" u="none" strike="noStrike" baseline="0" dirty="0">
              <a:solidFill>
                <a:srgbClr val="252626"/>
              </a:solidFill>
              <a:latin typeface="Muli"/>
            </a:endParaRPr>
          </a:p>
          <a:p>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7</a:t>
            </a:fld>
            <a:endParaRPr lang="en-US"/>
          </a:p>
        </p:txBody>
      </p:sp>
    </p:spTree>
    <p:extLst>
      <p:ext uri="{BB962C8B-B14F-4D97-AF65-F5344CB8AC3E}">
        <p14:creationId xmlns:p14="http://schemas.microsoft.com/office/powerpoint/2010/main" val="294135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 in 2 adults live with a chronic disease. Only half of adults get the physical activity they need to help reduce and prevent chronic diseases.</a:t>
            </a:r>
          </a:p>
          <a:p>
            <a:endParaRPr lang="en-US" dirty="0"/>
          </a:p>
          <a:p>
            <a:r>
              <a:rPr lang="en-US" dirty="0"/>
              <a:t>1 in 10 premature deaths could be prevented by getting enough physical activity. It could also prevent:</a:t>
            </a:r>
          </a:p>
          <a:p>
            <a:pPr marL="171450" indent="-171450">
              <a:buFont typeface="Arial" panose="020B0604020202020204" pitchFamily="34" charset="0"/>
              <a:buChar char="•"/>
            </a:pPr>
            <a:r>
              <a:rPr lang="en-US" b="0" i="0" dirty="0">
                <a:solidFill>
                  <a:srgbClr val="000000"/>
                </a:solidFill>
                <a:effectLst/>
              </a:rPr>
              <a:t>1 in 8 cases of breast cancer</a:t>
            </a:r>
          </a:p>
          <a:p>
            <a:pPr marL="171450" indent="-171450">
              <a:buFont typeface="Arial" panose="020B0604020202020204" pitchFamily="34" charset="0"/>
              <a:buChar char="•"/>
            </a:pPr>
            <a:r>
              <a:rPr lang="en-US" b="0" i="0" dirty="0">
                <a:solidFill>
                  <a:srgbClr val="000000"/>
                </a:solidFill>
                <a:effectLst/>
              </a:rPr>
              <a:t>1 in 8 cases of colorectal cancer</a:t>
            </a:r>
          </a:p>
          <a:p>
            <a:pPr marL="171450" indent="-171450">
              <a:buFont typeface="Arial" panose="020B0604020202020204" pitchFamily="34" charset="0"/>
              <a:buChar char="•"/>
            </a:pPr>
            <a:r>
              <a:rPr lang="en-US" b="0" i="0" dirty="0">
                <a:solidFill>
                  <a:srgbClr val="000000"/>
                </a:solidFill>
                <a:effectLst/>
              </a:rPr>
              <a:t>1 in 12 cases of diabetes, and</a:t>
            </a:r>
          </a:p>
          <a:p>
            <a:pPr marL="171450" indent="-171450">
              <a:buFont typeface="Arial" panose="020B0604020202020204" pitchFamily="34" charset="0"/>
              <a:buChar char="•"/>
            </a:pPr>
            <a:r>
              <a:rPr lang="en-US" b="0" i="0" dirty="0">
                <a:solidFill>
                  <a:srgbClr val="000000"/>
                </a:solidFill>
                <a:effectLst/>
              </a:rPr>
              <a:t>1 in 15 cases of heart disease</a:t>
            </a:r>
          </a:p>
          <a:p>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Link: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https://www.cdc.gov/physicalactivity/downloads/healthy-strong-america.pdf]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4EAE-5868-443F-881C-6B3387D06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00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Older adults have low rates of meeting the Guidelines – only about 15% of older adults in the United States meet the aerobic and muscle-strengthening guidelines.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This graph depicts data from 1998 to 2018, and although older adults have become more active in recent years, older adults still continue to become less active as they age. </a:t>
            </a:r>
          </a:p>
          <a:p>
            <a:pPr marL="0" lv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9</a:t>
            </a:fld>
            <a:endParaRPr lang="en-US"/>
          </a:p>
        </p:txBody>
      </p:sp>
    </p:spTree>
    <p:extLst>
      <p:ext uri="{BB962C8B-B14F-4D97-AF65-F5344CB8AC3E}">
        <p14:creationId xmlns:p14="http://schemas.microsoft.com/office/powerpoint/2010/main" val="81833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800" dirty="0"/>
              <a:t>Despite the physical, mental, social, and economic benefits of being physically active, older adults do not have equitable access to these benefits. For example, women</a:t>
            </a:r>
            <a:r>
              <a:rPr lang="en-US" sz="1800" b="0" i="0" u="none" strike="noStrike" baseline="0" dirty="0">
                <a:solidFill>
                  <a:srgbClr val="262726"/>
                </a:solidFill>
                <a:latin typeface="Muli Light"/>
              </a:rPr>
              <a:t>, people with less education, and those with lower incomes have lower levels of physical activity than their peers. </a:t>
            </a:r>
          </a:p>
          <a:p>
            <a:pPr marL="171450" lvl="0" indent="-171450">
              <a:buFont typeface="Arial" panose="020B0604020202020204" pitchFamily="34" charset="0"/>
              <a:buChar char="•"/>
            </a:pPr>
            <a:endParaRPr lang="en-US" sz="1800" b="0" i="0" u="none" strike="noStrike" baseline="0" dirty="0">
              <a:solidFill>
                <a:srgbClr val="262726"/>
              </a:solidFill>
              <a:latin typeface="Muli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baseline="0" dirty="0">
                <a:solidFill>
                  <a:srgbClr val="262726"/>
                </a:solidFill>
                <a:latin typeface="Muli Light"/>
              </a:rPr>
              <a:t>There are many barriers to getting or staying physically active that can contribute to these disparities.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baseline="0" dirty="0">
              <a:solidFill>
                <a:srgbClr val="262726"/>
              </a:solidFill>
              <a:latin typeface="Muli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baseline="0" dirty="0">
                <a:solidFill>
                  <a:srgbClr val="262726"/>
                </a:solidFill>
                <a:latin typeface="Muli Light"/>
              </a:rPr>
              <a:t>This includes individual-level</a:t>
            </a:r>
            <a:r>
              <a:rPr lang="en-US" sz="1800" dirty="0"/>
              <a:t> barriers such as chronic health conditions, fear of falling, physical or cognitive limitations, and pain.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And community-level barriers such as inequitable access to spaces, equipment, or guidance, and neighborhood environment characteristics (like low-quality sidewalks or poor lighting). When developing the midcourse report, HHS sought to identify strategies that can help reduce these barriers and make it easier for all older adults to get active.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p:txBody>
      </p:sp>
      <p:sp>
        <p:nvSpPr>
          <p:cNvPr id="4" name="Slide Number Placeholder 3"/>
          <p:cNvSpPr>
            <a:spLocks noGrp="1"/>
          </p:cNvSpPr>
          <p:nvPr>
            <p:ph type="sldNum" sz="quarter" idx="5"/>
          </p:nvPr>
        </p:nvSpPr>
        <p:spPr/>
        <p:txBody>
          <a:bodyPr/>
          <a:lstStyle/>
          <a:p>
            <a:fld id="{FD381599-21C2-F14B-87B4-900CBA0E691B}" type="slidenum">
              <a:rPr lang="en-US" smtClean="0"/>
              <a:t>10</a:t>
            </a:fld>
            <a:endParaRPr lang="en-US"/>
          </a:p>
        </p:txBody>
      </p:sp>
    </p:spTree>
    <p:extLst>
      <p:ext uri="{BB962C8B-B14F-4D97-AF65-F5344CB8AC3E}">
        <p14:creationId xmlns:p14="http://schemas.microsoft.com/office/powerpoint/2010/main" val="290294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older adults face barriers to getting or staying physically active. These barriers often relate to older adults’ capabilities, opportunities, or motivation. Understanding the different barriers older adults face is key to delivering effective and equitable interventions.</a:t>
            </a:r>
          </a:p>
          <a:p>
            <a:endParaRPr lang="en-US" dirty="0"/>
          </a:p>
          <a:p>
            <a:r>
              <a:rPr lang="en-US" dirty="0"/>
              <a:t>Capability-related barriers include individual attributes such as:</a:t>
            </a:r>
          </a:p>
          <a:p>
            <a:pPr marL="628650" lvl="1" indent="-171450">
              <a:buFont typeface="Arial" panose="020B0604020202020204" pitchFamily="34" charset="0"/>
              <a:buChar char="•"/>
            </a:pPr>
            <a:r>
              <a:rPr lang="en-US" dirty="0"/>
              <a:t>chronic health conditions</a:t>
            </a:r>
          </a:p>
          <a:p>
            <a:pPr marL="628650" lvl="1" indent="-171450">
              <a:buFont typeface="Arial" panose="020B0604020202020204" pitchFamily="34" charset="0"/>
              <a:buChar char="•"/>
            </a:pPr>
            <a:r>
              <a:rPr lang="en-US" dirty="0"/>
              <a:t>physical or cognitive limitations, and </a:t>
            </a:r>
          </a:p>
          <a:p>
            <a:pPr marL="628650" lvl="1" indent="-171450">
              <a:buFont typeface="Arial" panose="020B0604020202020204" pitchFamily="34" charset="0"/>
              <a:buChar char="•"/>
            </a:pPr>
            <a:r>
              <a:rPr lang="en-US" dirty="0"/>
              <a:t>pain.</a:t>
            </a:r>
          </a:p>
          <a:p>
            <a:endParaRPr lang="en-US" dirty="0"/>
          </a:p>
          <a:p>
            <a:r>
              <a:rPr lang="en-US" dirty="0"/>
              <a:t>Opportunity-related barriers include external factors such as: </a:t>
            </a:r>
          </a:p>
          <a:p>
            <a:pPr marL="628650" lvl="1" indent="-171450">
              <a:buFont typeface="Arial" panose="020B0604020202020204" pitchFamily="34" charset="0"/>
              <a:buChar char="•"/>
            </a:pPr>
            <a:r>
              <a:rPr lang="en-US" dirty="0"/>
              <a:t>social isolation; </a:t>
            </a:r>
          </a:p>
          <a:p>
            <a:pPr marL="628650" lvl="1" indent="-171450">
              <a:buFont typeface="Arial" panose="020B0604020202020204" pitchFamily="34" charset="0"/>
              <a:buChar char="•"/>
            </a:pPr>
            <a:r>
              <a:rPr lang="en-US" dirty="0"/>
              <a:t>inequitable access to spaces, equipment, or guidance; </a:t>
            </a:r>
          </a:p>
          <a:p>
            <a:pPr marL="628650" lvl="1" indent="-171450">
              <a:buFont typeface="Arial" panose="020B0604020202020204" pitchFamily="34" charset="0"/>
              <a:buChar char="•"/>
            </a:pPr>
            <a:r>
              <a:rPr lang="en-US" dirty="0"/>
              <a:t>neighborhood environment characteristics like low-quality sidewalks or poor lighting; and </a:t>
            </a:r>
          </a:p>
          <a:p>
            <a:pPr marL="628650" lvl="1" indent="-171450">
              <a:buFont typeface="Arial" panose="020B0604020202020204" pitchFamily="34" charset="0"/>
              <a:buChar char="•"/>
            </a:pPr>
            <a:r>
              <a:rPr lang="en-US" dirty="0"/>
              <a:t>environmental limitations like climate-related issues.</a:t>
            </a:r>
          </a:p>
          <a:p>
            <a:endParaRPr lang="en-US" dirty="0"/>
          </a:p>
          <a:p>
            <a:r>
              <a:rPr lang="en-US" dirty="0"/>
              <a:t>Motivation-related barriers include personal attitudes and beliefs, such as: </a:t>
            </a:r>
          </a:p>
          <a:p>
            <a:pPr marL="628650" lvl="1" indent="-171450">
              <a:buFont typeface="Arial" panose="020B0604020202020204" pitchFamily="34" charset="0"/>
              <a:buChar char="•"/>
            </a:pPr>
            <a:r>
              <a:rPr lang="en-US" dirty="0"/>
              <a:t>the perception that it is too late to start being active; </a:t>
            </a:r>
          </a:p>
          <a:p>
            <a:pPr marL="628650" lvl="1" indent="-171450">
              <a:buFont typeface="Arial" panose="020B0604020202020204" pitchFamily="34" charset="0"/>
              <a:buChar char="•"/>
            </a:pPr>
            <a:r>
              <a:rPr lang="en-US" dirty="0"/>
              <a:t>fear of falling, pain, or injury; </a:t>
            </a:r>
          </a:p>
          <a:p>
            <a:pPr marL="628650" lvl="1" indent="-171450">
              <a:buFont typeface="Arial" panose="020B0604020202020204" pitchFamily="34" charset="0"/>
              <a:buChar char="•"/>
            </a:pPr>
            <a:r>
              <a:rPr lang="en-US" dirty="0"/>
              <a:t>low self-efficacy, knowledge, and awareness; and </a:t>
            </a:r>
          </a:p>
          <a:p>
            <a:pPr marL="628650" lvl="1" indent="-171450">
              <a:buFont typeface="Arial" panose="020B0604020202020204" pitchFamily="34" charset="0"/>
              <a:buChar char="•"/>
            </a:pPr>
            <a:r>
              <a:rPr lang="en-US" dirty="0"/>
              <a:t>lack of enjoyment.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Insufficient social support and societal biases related to age can exacerbate motivation-related barriers.</a:t>
            </a:r>
          </a:p>
        </p:txBody>
      </p:sp>
      <p:sp>
        <p:nvSpPr>
          <p:cNvPr id="4" name="Slide Number Placeholder 3"/>
          <p:cNvSpPr>
            <a:spLocks noGrp="1"/>
          </p:cNvSpPr>
          <p:nvPr>
            <p:ph type="sldNum" sz="quarter" idx="5"/>
          </p:nvPr>
        </p:nvSpPr>
        <p:spPr/>
        <p:txBody>
          <a:bodyPr/>
          <a:lstStyle/>
          <a:p>
            <a:fld id="{FD381599-21C2-F14B-87B4-900CBA0E691B}" type="slidenum">
              <a:rPr lang="en-US" smtClean="0"/>
              <a:t>11</a:t>
            </a:fld>
            <a:endParaRPr lang="en-US"/>
          </a:p>
        </p:txBody>
      </p:sp>
    </p:spTree>
    <p:extLst>
      <p:ext uri="{BB962C8B-B14F-4D97-AF65-F5344CB8AC3E}">
        <p14:creationId xmlns:p14="http://schemas.microsoft.com/office/powerpoint/2010/main" val="1964773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5" name="Title 1">
            <a:extLst>
              <a:ext uri="{FF2B5EF4-FFF2-40B4-BE49-F238E27FC236}">
                <a16:creationId xmlns:a16="http://schemas.microsoft.com/office/drawing/2014/main" id="{079BF928-580C-453F-32AC-1804326DE1D3}"/>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03185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ang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F2B-9528-1F4A-BFA5-AA18243C07A6}"/>
              </a:ext>
            </a:extLst>
          </p:cNvPr>
          <p:cNvSpPr>
            <a:spLocks noGrp="1"/>
          </p:cNvSpPr>
          <p:nvPr>
            <p:ph type="title" hasCustomPrompt="1"/>
          </p:nvPr>
        </p:nvSpPr>
        <p:spPr>
          <a:xfrm>
            <a:off x="1770927" y="2743200"/>
            <a:ext cx="9606987" cy="643180"/>
          </a:xfrm>
          <a:prstGeom prst="rect">
            <a:avLst/>
          </a:prstGeom>
        </p:spPr>
        <p:txBody>
          <a:bodyPr lIns="0" tIns="0" rIns="0" bIns="0" anchor="t" anchorCtr="0"/>
          <a:lstStyle>
            <a:lvl1pPr algn="l">
              <a:defRPr b="1">
                <a:latin typeface="Arial" panose="020B0604020202020204" pitchFamily="34" charset="0"/>
                <a:cs typeface="Arial" panose="020B0604020202020204" pitchFamily="34" charset="0"/>
              </a:defRPr>
            </a:lvl1pPr>
          </a:lstStyle>
          <a:p>
            <a:r>
              <a:rPr lang="en-US" dirty="0"/>
              <a:t>Click to edit section title</a:t>
            </a:r>
          </a:p>
        </p:txBody>
      </p:sp>
      <p:sp>
        <p:nvSpPr>
          <p:cNvPr id="9" name="Footer Placeholder 8">
            <a:extLst>
              <a:ext uri="{FF2B5EF4-FFF2-40B4-BE49-F238E27FC236}">
                <a16:creationId xmlns:a16="http://schemas.microsoft.com/office/drawing/2014/main" id="{EF41BA52-D91E-FA42-B0F2-93E160610E3B}"/>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43CFF645-89A6-F347-B45B-9B5AF01877F8}"/>
              </a:ext>
            </a:extLst>
          </p:cNvPr>
          <p:cNvSpPr>
            <a:spLocks noGrp="1"/>
          </p:cNvSpPr>
          <p:nvPr>
            <p:ph type="sldNum" sz="quarter" idx="11"/>
          </p:nvPr>
        </p:nvSpPr>
        <p:spPr>
          <a:xfrm>
            <a:off x="10808208" y="6254496"/>
            <a:ext cx="914400" cy="448056"/>
          </a:xfrm>
        </p:spPr>
        <p:txBody>
          <a:bodyPr/>
          <a:lstStyle>
            <a:lvl1pPr algn="r">
              <a:defRPr/>
            </a:lvl1pPr>
          </a:lstStyle>
          <a:p>
            <a:fld id="{5BD7419E-EE0A-3345-BF0F-B6C93364400E}" type="slidenum">
              <a:rPr lang="en-US" smtClean="0"/>
              <a:pPr/>
              <a:t>‹#›</a:t>
            </a:fld>
            <a:endParaRPr lang="en-US" dirty="0"/>
          </a:p>
        </p:txBody>
      </p:sp>
    </p:spTree>
    <p:extLst>
      <p:ext uri="{BB962C8B-B14F-4D97-AF65-F5344CB8AC3E}">
        <p14:creationId xmlns:p14="http://schemas.microsoft.com/office/powerpoint/2010/main" val="3956735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Oran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F2B-9528-1F4A-BFA5-AA18243C07A6}"/>
              </a:ext>
            </a:extLst>
          </p:cNvPr>
          <p:cNvSpPr>
            <a:spLocks noGrp="1"/>
          </p:cNvSpPr>
          <p:nvPr>
            <p:ph type="title" hasCustomPrompt="1"/>
          </p:nvPr>
        </p:nvSpPr>
        <p:spPr>
          <a:xfrm>
            <a:off x="1770927" y="2743200"/>
            <a:ext cx="9606987" cy="643180"/>
          </a:xfrm>
          <a:prstGeom prst="rect">
            <a:avLst/>
          </a:prstGeom>
        </p:spPr>
        <p:txBody>
          <a:bodyPr lIns="0" tIns="0" rIns="0" bIns="0" anchor="t" anchorCtr="0"/>
          <a:lstStyle>
            <a:lvl1pPr algn="l">
              <a:defRPr b="1">
                <a:latin typeface="Arial" panose="020B0604020202020204" pitchFamily="34" charset="0"/>
                <a:cs typeface="Arial" panose="020B0604020202020204" pitchFamily="34" charset="0"/>
              </a:defRPr>
            </a:lvl1pPr>
          </a:lstStyle>
          <a:p>
            <a:r>
              <a:rPr lang="en-US" dirty="0"/>
              <a:t>Click to edit section title</a:t>
            </a:r>
          </a:p>
        </p:txBody>
      </p:sp>
      <p:sp>
        <p:nvSpPr>
          <p:cNvPr id="9" name="Footer Placeholder 8">
            <a:extLst>
              <a:ext uri="{FF2B5EF4-FFF2-40B4-BE49-F238E27FC236}">
                <a16:creationId xmlns:a16="http://schemas.microsoft.com/office/drawing/2014/main" id="{EF41BA52-D91E-FA42-B0F2-93E160610E3B}"/>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43CFF645-89A6-F347-B45B-9B5AF01877F8}"/>
              </a:ext>
            </a:extLst>
          </p:cNvPr>
          <p:cNvSpPr>
            <a:spLocks noGrp="1"/>
          </p:cNvSpPr>
          <p:nvPr>
            <p:ph type="sldNum" sz="quarter" idx="11"/>
          </p:nvPr>
        </p:nvSpPr>
        <p:spPr>
          <a:xfrm>
            <a:off x="10808208" y="6254496"/>
            <a:ext cx="914400" cy="448056"/>
          </a:xfrm>
        </p:spPr>
        <p:txBody>
          <a:bodyPr/>
          <a:lstStyle>
            <a:lvl1pPr algn="r">
              <a:defRPr/>
            </a:lvl1pPr>
          </a:lstStyle>
          <a:p>
            <a:fld id="{5BD7419E-EE0A-3345-BF0F-B6C93364400E}" type="slidenum">
              <a:rPr lang="en-US" smtClean="0"/>
              <a:pPr/>
              <a:t>‹#›</a:t>
            </a:fld>
            <a:endParaRPr lang="en-US" dirty="0"/>
          </a:p>
        </p:txBody>
      </p:sp>
    </p:spTree>
    <p:extLst>
      <p:ext uri="{BB962C8B-B14F-4D97-AF65-F5344CB8AC3E}">
        <p14:creationId xmlns:p14="http://schemas.microsoft.com/office/powerpoint/2010/main" val="1150734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Oran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F2B-9528-1F4A-BFA5-AA18243C07A6}"/>
              </a:ext>
            </a:extLst>
          </p:cNvPr>
          <p:cNvSpPr>
            <a:spLocks noGrp="1"/>
          </p:cNvSpPr>
          <p:nvPr>
            <p:ph type="title" hasCustomPrompt="1"/>
          </p:nvPr>
        </p:nvSpPr>
        <p:spPr>
          <a:xfrm>
            <a:off x="1770927" y="2743200"/>
            <a:ext cx="9606987" cy="643180"/>
          </a:xfrm>
          <a:prstGeom prst="rect">
            <a:avLst/>
          </a:prstGeom>
        </p:spPr>
        <p:txBody>
          <a:bodyPr lIns="0" tIns="0" rIns="0" bIns="0" anchor="t" anchorCtr="0"/>
          <a:lstStyle>
            <a:lvl1pPr algn="l">
              <a:defRPr b="1">
                <a:latin typeface="Arial" panose="020B0604020202020204" pitchFamily="34" charset="0"/>
                <a:cs typeface="Arial" panose="020B0604020202020204" pitchFamily="34" charset="0"/>
              </a:defRPr>
            </a:lvl1pPr>
          </a:lstStyle>
          <a:p>
            <a:r>
              <a:rPr lang="en-US" dirty="0"/>
              <a:t>Click to edit section title</a:t>
            </a:r>
          </a:p>
        </p:txBody>
      </p:sp>
      <p:sp>
        <p:nvSpPr>
          <p:cNvPr id="9" name="Footer Placeholder 8">
            <a:extLst>
              <a:ext uri="{FF2B5EF4-FFF2-40B4-BE49-F238E27FC236}">
                <a16:creationId xmlns:a16="http://schemas.microsoft.com/office/drawing/2014/main" id="{EF41BA52-D91E-FA42-B0F2-93E160610E3B}"/>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43CFF645-89A6-F347-B45B-9B5AF01877F8}"/>
              </a:ext>
            </a:extLst>
          </p:cNvPr>
          <p:cNvSpPr>
            <a:spLocks noGrp="1"/>
          </p:cNvSpPr>
          <p:nvPr>
            <p:ph type="sldNum" sz="quarter" idx="11"/>
          </p:nvPr>
        </p:nvSpPr>
        <p:spPr>
          <a:xfrm>
            <a:off x="10808208" y="6254496"/>
            <a:ext cx="914400" cy="448056"/>
          </a:xfrm>
        </p:spPr>
        <p:txBody>
          <a:bodyPr/>
          <a:lstStyle>
            <a:lvl1pPr algn="r">
              <a:defRPr/>
            </a:lvl1pPr>
          </a:lstStyle>
          <a:p>
            <a:fld id="{5BD7419E-EE0A-3345-BF0F-B6C93364400E}" type="slidenum">
              <a:rPr lang="en-US" smtClean="0"/>
              <a:pPr/>
              <a:t>‹#›</a:t>
            </a:fld>
            <a:endParaRPr lang="en-US" dirty="0"/>
          </a:p>
        </p:txBody>
      </p:sp>
    </p:spTree>
    <p:extLst>
      <p:ext uri="{BB962C8B-B14F-4D97-AF65-F5344CB8AC3E}">
        <p14:creationId xmlns:p14="http://schemas.microsoft.com/office/powerpoint/2010/main" val="114252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0"/>
          <p:cNvSpPr>
            <a:spLocks noGrp="1"/>
          </p:cNvSpPr>
          <p:nvPr>
            <p:ph type="body" sz="quarter" idx="13" hasCustomPrompt="1"/>
          </p:nvPr>
        </p:nvSpPr>
        <p:spPr>
          <a:xfrm>
            <a:off x="457199" y="1828800"/>
            <a:ext cx="11247120" cy="3842795"/>
          </a:xfrm>
          <a:prstGeom prst="rect">
            <a:avLst/>
          </a:prstGeom>
        </p:spPr>
        <p:txBody>
          <a:bodyPr>
            <a:noAutofit/>
          </a:bodyPr>
          <a:lstStyle>
            <a:lvl1pPr marL="228600" indent="-228600">
              <a:spcBef>
                <a:spcPts val="0"/>
              </a:spcBef>
              <a:spcAft>
                <a:spcPts val="600"/>
              </a:spcAft>
              <a:buClr>
                <a:schemeClr val="tx2"/>
              </a:buClr>
              <a:buSzPct val="105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tx2"/>
              </a:buClr>
              <a:buSzPct val="85000"/>
              <a:buFont typeface="Courier New" panose="02070309020205020404" pitchFamily="49" charset="0"/>
              <a:buChar char="o"/>
              <a:defRPr sz="2400">
                <a:solidFill>
                  <a:schemeClr val="accent6"/>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tx2"/>
              </a:buClr>
              <a:buSzPct val="95000"/>
              <a:buFont typeface="Wingdings" pitchFamily="2" charset="2"/>
              <a:buChar char="§"/>
              <a:defRPr sz="2400">
                <a:solidFill>
                  <a:schemeClr val="accent6"/>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p:txBody>
      </p:sp>
      <p:sp>
        <p:nvSpPr>
          <p:cNvPr id="8" name="Slide Number Placeholder 3">
            <a:extLst>
              <a:ext uri="{FF2B5EF4-FFF2-40B4-BE49-F238E27FC236}">
                <a16:creationId xmlns:a16="http://schemas.microsoft.com/office/drawing/2014/main" id="{98750A80-3C90-BF4E-87A1-3A49CC290600}"/>
              </a:ext>
            </a:extLst>
          </p:cNvPr>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1063008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0"/>
          <p:cNvSpPr>
            <a:spLocks noGrp="1"/>
          </p:cNvSpPr>
          <p:nvPr>
            <p:ph type="body" sz="quarter" idx="13" hasCustomPrompt="1"/>
          </p:nvPr>
        </p:nvSpPr>
        <p:spPr>
          <a:xfrm>
            <a:off x="457200" y="1828800"/>
            <a:ext cx="11247120" cy="3842795"/>
          </a:xfrm>
          <a:prstGeom prst="rect">
            <a:avLst/>
          </a:prstGeom>
        </p:spPr>
        <p:txBody>
          <a:bodyPr>
            <a:noAutofit/>
          </a:bodyPr>
          <a:lstStyle>
            <a:lvl1pPr marL="0" indent="0">
              <a:spcBef>
                <a:spcPts val="0"/>
              </a:spcBef>
              <a:spcAft>
                <a:spcPts val="600"/>
              </a:spcAft>
              <a:buClr>
                <a:schemeClr val="accent6"/>
              </a:buClr>
              <a:buSzPct val="105000"/>
              <a:buFont typeface="Arial" panose="020B0604020202020204" pitchFamily="34" charset="0"/>
              <a:buNone/>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accent6"/>
              </a:buClr>
              <a:buSzPct val="85000"/>
              <a:buFont typeface="Courier New" panose="02070309020205020404" pitchFamily="49" charset="0"/>
              <a:buChar char="o"/>
              <a:defRPr sz="2400">
                <a:solidFill>
                  <a:schemeClr val="accent6">
                    <a:lumMod val="75000"/>
                  </a:schemeClr>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accent6"/>
              </a:buClr>
              <a:buSzPct val="95000"/>
              <a:buFont typeface="Wingdings" pitchFamily="2" charset="2"/>
              <a:buChar char="§"/>
              <a:defRPr sz="2400">
                <a:solidFill>
                  <a:schemeClr val="accent6">
                    <a:lumMod val="75000"/>
                  </a:schemeClr>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p:txBody>
      </p:sp>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912892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32BDC88A-2123-AA4B-BF01-62E12EB046BB}"/>
              </a:ext>
            </a:extLst>
          </p:cNvPr>
          <p:cNvSpPr>
            <a:spLocks noGrp="1"/>
          </p:cNvSpPr>
          <p:nvPr>
            <p:ph type="pic" sz="quarter" idx="19" hasCustomPrompt="1"/>
          </p:nvPr>
        </p:nvSpPr>
        <p:spPr>
          <a:xfrm>
            <a:off x="457200" y="1828800"/>
            <a:ext cx="11247120" cy="3840480"/>
          </a:xfrm>
          <a:prstGeom prst="rect">
            <a:avLst/>
          </a:prstGeom>
        </p:spPr>
        <p:txBody>
          <a:bodyPr/>
          <a:lstStyle>
            <a:lvl1pPr marL="0" indent="0">
              <a:buNone/>
              <a:defRPr sz="2400">
                <a:solidFill>
                  <a:schemeClr val="accent6"/>
                </a:solidFill>
                <a:latin typeface="Arial" panose="020B0604020202020204" pitchFamily="34" charset="0"/>
                <a:cs typeface="Arial" panose="020B0604020202020204" pitchFamily="34" charset="0"/>
              </a:defRPr>
            </a:lvl1pPr>
          </a:lstStyle>
          <a:p>
            <a:r>
              <a:rPr lang="en-US" dirty="0"/>
              <a:t>Click to add an image</a:t>
            </a:r>
          </a:p>
        </p:txBody>
      </p:sp>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3597925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able Placeholder 4">
            <a:extLst>
              <a:ext uri="{FF2B5EF4-FFF2-40B4-BE49-F238E27FC236}">
                <a16:creationId xmlns:a16="http://schemas.microsoft.com/office/drawing/2014/main" id="{F797E9E6-208C-7547-A06B-37A352CA1037}"/>
              </a:ext>
            </a:extLst>
          </p:cNvPr>
          <p:cNvSpPr>
            <a:spLocks noGrp="1"/>
          </p:cNvSpPr>
          <p:nvPr>
            <p:ph type="tbl" sz="quarter" idx="20" hasCustomPrompt="1"/>
          </p:nvPr>
        </p:nvSpPr>
        <p:spPr>
          <a:xfrm>
            <a:off x="457200" y="1828800"/>
            <a:ext cx="11247120" cy="3840163"/>
          </a:xfrm>
          <a:prstGeom prst="rect">
            <a:avLst/>
          </a:prstGeom>
        </p:spPr>
        <p:txBody>
          <a:bodyPr/>
          <a:lstStyle>
            <a:lvl1pPr marL="0" indent="0">
              <a:spcBef>
                <a:spcPts val="0"/>
              </a:spcBef>
              <a:buNone/>
              <a:defRPr sz="2400">
                <a:solidFill>
                  <a:schemeClr val="accent6"/>
                </a:solidFill>
                <a:latin typeface="Arial" panose="020B0604020202020204" pitchFamily="34" charset="0"/>
                <a:cs typeface="Arial" panose="020B0604020202020204" pitchFamily="34" charset="0"/>
              </a:defRPr>
            </a:lvl1pPr>
          </a:lstStyle>
          <a:p>
            <a:r>
              <a:rPr lang="en-US" dirty="0"/>
              <a:t>Click to add a table</a:t>
            </a:r>
          </a:p>
        </p:txBody>
      </p:sp>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3726239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0"/>
          <p:cNvSpPr>
            <a:spLocks noGrp="1"/>
          </p:cNvSpPr>
          <p:nvPr>
            <p:ph type="body" sz="quarter" idx="13" hasCustomPrompt="1"/>
          </p:nvPr>
        </p:nvSpPr>
        <p:spPr>
          <a:xfrm>
            <a:off x="457200" y="1828800"/>
            <a:ext cx="5943600" cy="3842795"/>
          </a:xfrm>
          <a:prstGeom prst="rect">
            <a:avLst/>
          </a:prstGeom>
        </p:spPr>
        <p:txBody>
          <a:bodyPr>
            <a:noAutofit/>
          </a:bodyPr>
          <a:lstStyle>
            <a:lvl1pPr marL="228600" indent="-228600">
              <a:spcBef>
                <a:spcPts val="0"/>
              </a:spcBef>
              <a:spcAft>
                <a:spcPts val="600"/>
              </a:spcAft>
              <a:buClr>
                <a:schemeClr val="tx2"/>
              </a:buClr>
              <a:buSzPct val="105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tx2"/>
              </a:buClr>
              <a:buSzPct val="85000"/>
              <a:buFont typeface="Courier New" panose="02070309020205020404" pitchFamily="49" charset="0"/>
              <a:buChar char="o"/>
              <a:defRPr sz="2400">
                <a:solidFill>
                  <a:schemeClr val="accent6"/>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tx2"/>
              </a:buClr>
              <a:buSzPct val="95000"/>
              <a:buFont typeface="Wingdings" pitchFamily="2" charset="2"/>
              <a:buChar char="§"/>
              <a:defRPr sz="2400">
                <a:solidFill>
                  <a:schemeClr val="accent6"/>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p:txBody>
      </p:sp>
      <p:sp>
        <p:nvSpPr>
          <p:cNvPr id="4" name="Picture Placeholder 3">
            <a:extLst>
              <a:ext uri="{FF2B5EF4-FFF2-40B4-BE49-F238E27FC236}">
                <a16:creationId xmlns:a16="http://schemas.microsoft.com/office/drawing/2014/main" id="{253311BA-78DE-634B-A65B-7121DFA747F3}"/>
              </a:ext>
            </a:extLst>
          </p:cNvPr>
          <p:cNvSpPr>
            <a:spLocks noGrp="1"/>
          </p:cNvSpPr>
          <p:nvPr>
            <p:ph type="pic" sz="quarter" idx="19" hasCustomPrompt="1"/>
          </p:nvPr>
        </p:nvSpPr>
        <p:spPr>
          <a:xfrm>
            <a:off x="6857999" y="1828799"/>
            <a:ext cx="4846639" cy="3842796"/>
          </a:xfrm>
          <a:prstGeom prst="rect">
            <a:avLst/>
          </a:prstGeom>
        </p:spPr>
        <p:txBody>
          <a:bodyPr anchor="t"/>
          <a:lstStyle>
            <a:lvl1pPr marL="0" indent="0">
              <a:spcBef>
                <a:spcPts val="0"/>
              </a:spcBef>
              <a:buNone/>
              <a:defRPr sz="2400" b="0">
                <a:solidFill>
                  <a:schemeClr val="accent6"/>
                </a:solidFill>
                <a:latin typeface="Arial" panose="020B0604020202020204" pitchFamily="34" charset="0"/>
                <a:cs typeface="Arial" panose="020B0604020202020204" pitchFamily="34" charset="0"/>
              </a:defRPr>
            </a:lvl1pPr>
          </a:lstStyle>
          <a:p>
            <a:r>
              <a:rPr lang="en-US" dirty="0"/>
              <a:t>Click to add an image</a:t>
            </a:r>
          </a:p>
        </p:txBody>
      </p:sp>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3210797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F2B-9528-1F4A-BFA5-AA18243C07A6}"/>
              </a:ext>
            </a:extLst>
          </p:cNvPr>
          <p:cNvSpPr>
            <a:spLocks noGrp="1"/>
          </p:cNvSpPr>
          <p:nvPr>
            <p:ph type="title" hasCustomPrompt="1"/>
          </p:nvPr>
        </p:nvSpPr>
        <p:spPr>
          <a:xfrm>
            <a:off x="1770927" y="2743200"/>
            <a:ext cx="9606987" cy="643180"/>
          </a:xfrm>
          <a:prstGeom prst="rect">
            <a:avLst/>
          </a:prstGeom>
        </p:spPr>
        <p:txBody>
          <a:bodyPr lIns="0" tIns="0" rIns="0" bIns="0" anchor="t" anchorCtr="0"/>
          <a:lstStyle>
            <a:lvl1pPr algn="l">
              <a:defRPr b="1">
                <a:latin typeface="Arial" panose="020B0604020202020204" pitchFamily="34" charset="0"/>
                <a:cs typeface="Arial" panose="020B0604020202020204" pitchFamily="34" charset="0"/>
              </a:defRPr>
            </a:lvl1pPr>
          </a:lstStyle>
          <a:p>
            <a:r>
              <a:rPr lang="en-US" dirty="0"/>
              <a:t>Click to edit section title</a:t>
            </a:r>
          </a:p>
        </p:txBody>
      </p:sp>
      <p:sp>
        <p:nvSpPr>
          <p:cNvPr id="9" name="Footer Placeholder 8">
            <a:extLst>
              <a:ext uri="{FF2B5EF4-FFF2-40B4-BE49-F238E27FC236}">
                <a16:creationId xmlns:a16="http://schemas.microsoft.com/office/drawing/2014/main" id="{EF41BA52-D91E-FA42-B0F2-93E160610E3B}"/>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43CFF645-89A6-F347-B45B-9B5AF01877F8}"/>
              </a:ext>
            </a:extLst>
          </p:cNvPr>
          <p:cNvSpPr>
            <a:spLocks noGrp="1"/>
          </p:cNvSpPr>
          <p:nvPr>
            <p:ph type="sldNum" sz="quarter" idx="11"/>
          </p:nvPr>
        </p:nvSpPr>
        <p:spPr>
          <a:xfrm>
            <a:off x="10808208" y="6254496"/>
            <a:ext cx="914400" cy="448056"/>
          </a:xfrm>
        </p:spPr>
        <p:txBody>
          <a:bodyPr/>
          <a:lstStyle>
            <a:lvl1pPr algn="r">
              <a:defRPr/>
            </a:lvl1pPr>
          </a:lstStyle>
          <a:p>
            <a:fld id="{5BD7419E-EE0A-3345-BF0F-B6C93364400E}" type="slidenum">
              <a:rPr lang="en-US" smtClean="0"/>
              <a:pPr/>
              <a:t>‹#›</a:t>
            </a:fld>
            <a:endParaRPr lang="en-US" dirty="0"/>
          </a:p>
        </p:txBody>
      </p:sp>
    </p:spTree>
    <p:extLst>
      <p:ext uri="{BB962C8B-B14F-4D97-AF65-F5344CB8AC3E}">
        <p14:creationId xmlns:p14="http://schemas.microsoft.com/office/powerpoint/2010/main" val="138990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7"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2185683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AB235514-217C-34DE-6754-0E36A53D3A61}"/>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39242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5" name="Title 1">
            <a:extLst>
              <a:ext uri="{FF2B5EF4-FFF2-40B4-BE49-F238E27FC236}">
                <a16:creationId xmlns:a16="http://schemas.microsoft.com/office/drawing/2014/main" id="{079BF928-580C-453F-32AC-1804326DE1D3}"/>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0992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AB235514-217C-34DE-6754-0E36A53D3A61}"/>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77902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740D65A1-A069-EF0C-7729-7FCC326780FB}"/>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59212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0EE5069A-5981-3FBF-0CE5-85608CAA4006}"/>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10180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8EDB9DCA-4D80-855D-FA89-2342963A0A06}"/>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39062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098192D0-7EB1-D27C-CAEE-F249515609A5}"/>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9924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Older Adul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098192D0-7EB1-D27C-CAEE-F249515609A5}"/>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48536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Rockwell" panose="02060603020205020403"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1318878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7"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3030135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atin typeface="Rockwell" panose="02060603020205020403" pitchFamily="18"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Rockwell" panose="020606030202050204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183318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740D65A1-A069-EF0C-7729-7FCC326780FB}"/>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5089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8"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3763926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Gadugi" panose="020B0502040204020203" pitchFamily="34" charset="0"/>
                <a:ea typeface="Gadug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Gadugi" panose="020B0502040204020203" pitchFamily="34" charset="0"/>
                <a:ea typeface="Gadug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10"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2552504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6"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894063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45306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Rockwell" panose="02060603020205020403" pitchFamily="18"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atin typeface="Gadugi" panose="020B0502040204020203" pitchFamily="34" charset="0"/>
                <a:ea typeface="Gadugi" panose="020B0502040204020203" pitchFamily="34" charset="0"/>
              </a:defRPr>
            </a:lvl1pPr>
            <a:lvl2pPr>
              <a:defRPr sz="2800">
                <a:latin typeface="Gadugi" panose="020B0502040204020203" pitchFamily="34" charset="0"/>
                <a:ea typeface="Gadugi" panose="020B0502040204020203" pitchFamily="34" charset="0"/>
              </a:defRPr>
            </a:lvl2pPr>
            <a:lvl3pPr>
              <a:defRPr sz="2400">
                <a:latin typeface="Gadugi" panose="020B0502040204020203" pitchFamily="34" charset="0"/>
                <a:ea typeface="Gadugi" panose="020B0502040204020203" pitchFamily="34" charset="0"/>
              </a:defRPr>
            </a:lvl3pPr>
            <a:lvl4pPr>
              <a:defRPr sz="2000">
                <a:latin typeface="Gadugi" panose="020B0502040204020203" pitchFamily="34" charset="0"/>
                <a:ea typeface="Gadugi" panose="020B0502040204020203" pitchFamily="34" charset="0"/>
              </a:defRPr>
            </a:lvl4pPr>
            <a:lvl5pPr>
              <a:defRPr sz="2000">
                <a:latin typeface="Gadugi" panose="020B0502040204020203" pitchFamily="34" charset="0"/>
                <a:ea typeface="Gadugi" panose="020B0502040204020203"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Gadugi" panose="020B0502040204020203" pitchFamily="34" charset="0"/>
                <a:ea typeface="Gadug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3441053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1185568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7"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2238948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10/10/23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109784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0EE5069A-5981-3FBF-0CE5-85608CAA4006}"/>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7675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8EDB9DCA-4D80-855D-FA89-2342963A0A06}"/>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1023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 name="Title 1">
            <a:extLst>
              <a:ext uri="{FF2B5EF4-FFF2-40B4-BE49-F238E27FC236}">
                <a16:creationId xmlns:a16="http://schemas.microsoft.com/office/drawing/2014/main" id="{098192D0-7EB1-D27C-CAEE-F249515609A5}"/>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6967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Older Adul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Department of Health and Human Services logo">
            <a:extLst>
              <a:ext uri="{FF2B5EF4-FFF2-40B4-BE49-F238E27FC236}">
                <a16:creationId xmlns:a16="http://schemas.microsoft.com/office/drawing/2014/main" id="{9F6BC8A9-18A3-B444-8658-30E81D77D3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090" y="2425149"/>
            <a:ext cx="1415774" cy="1415774"/>
          </a:xfrm>
          <a:prstGeom prst="rect">
            <a:avLst/>
          </a:prstGeom>
        </p:spPr>
      </p:pic>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
        <p:nvSpPr>
          <p:cNvPr id="2" name="Title 1">
            <a:extLst>
              <a:ext uri="{FF2B5EF4-FFF2-40B4-BE49-F238E27FC236}">
                <a16:creationId xmlns:a16="http://schemas.microsoft.com/office/drawing/2014/main" id="{098192D0-7EB1-D27C-CAEE-F249515609A5}"/>
              </a:ext>
            </a:extLst>
          </p:cNvPr>
          <p:cNvSpPr>
            <a:spLocks noGrp="1"/>
          </p:cNvSpPr>
          <p:nvPr>
            <p:ph type="title"/>
          </p:nvPr>
        </p:nvSpPr>
        <p:spPr>
          <a:xfrm>
            <a:off x="2364326" y="2391282"/>
            <a:ext cx="9602388" cy="632632"/>
          </a:xfrm>
          <a:prstGeom prst="rect">
            <a:avLst/>
          </a:prstGeom>
        </p:spPr>
        <p:txBody>
          <a:bodyPr lIns="0" rIns="0"/>
          <a:lstStyle>
            <a:lvl1pPr algn="l">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4853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F2B-9528-1F4A-BFA5-AA18243C07A6}"/>
              </a:ext>
            </a:extLst>
          </p:cNvPr>
          <p:cNvSpPr>
            <a:spLocks noGrp="1"/>
          </p:cNvSpPr>
          <p:nvPr>
            <p:ph type="title" hasCustomPrompt="1"/>
          </p:nvPr>
        </p:nvSpPr>
        <p:spPr>
          <a:xfrm>
            <a:off x="1770927" y="2743200"/>
            <a:ext cx="9606987" cy="643180"/>
          </a:xfrm>
          <a:prstGeom prst="rect">
            <a:avLst/>
          </a:prstGeom>
        </p:spPr>
        <p:txBody>
          <a:bodyPr lIns="0" tIns="0" rIns="0" bIns="0" anchor="t" anchorCtr="0"/>
          <a:lstStyle>
            <a:lvl1pPr algn="l">
              <a:defRPr b="1">
                <a:latin typeface="Arial" panose="020B0604020202020204" pitchFamily="34" charset="0"/>
                <a:cs typeface="Arial" panose="020B0604020202020204" pitchFamily="34" charset="0"/>
              </a:defRPr>
            </a:lvl1pPr>
          </a:lstStyle>
          <a:p>
            <a:r>
              <a:rPr lang="en-US" dirty="0"/>
              <a:t>Click to edit section title</a:t>
            </a:r>
          </a:p>
        </p:txBody>
      </p:sp>
      <p:sp>
        <p:nvSpPr>
          <p:cNvPr id="9" name="Footer Placeholder 8">
            <a:extLst>
              <a:ext uri="{FF2B5EF4-FFF2-40B4-BE49-F238E27FC236}">
                <a16:creationId xmlns:a16="http://schemas.microsoft.com/office/drawing/2014/main" id="{EF41BA52-D91E-FA42-B0F2-93E160610E3B}"/>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43CFF645-89A6-F347-B45B-9B5AF01877F8}"/>
              </a:ext>
            </a:extLst>
          </p:cNvPr>
          <p:cNvSpPr>
            <a:spLocks noGrp="1"/>
          </p:cNvSpPr>
          <p:nvPr>
            <p:ph type="sldNum" sz="quarter" idx="11"/>
          </p:nvPr>
        </p:nvSpPr>
        <p:spPr>
          <a:xfrm>
            <a:off x="10808208" y="6254496"/>
            <a:ext cx="914400" cy="448056"/>
          </a:xfrm>
        </p:spPr>
        <p:txBody>
          <a:bodyPr/>
          <a:lstStyle>
            <a:lvl1pPr algn="r">
              <a:defRPr/>
            </a:lvl1pPr>
          </a:lstStyle>
          <a:p>
            <a:fld id="{5BD7419E-EE0A-3345-BF0F-B6C93364400E}" type="slidenum">
              <a:rPr lang="en-US" smtClean="0"/>
              <a:pPr/>
              <a:t>‹#›</a:t>
            </a:fld>
            <a:endParaRPr lang="en-US" dirty="0"/>
          </a:p>
        </p:txBody>
      </p:sp>
    </p:spTree>
    <p:extLst>
      <p:ext uri="{BB962C8B-B14F-4D97-AF65-F5344CB8AC3E}">
        <p14:creationId xmlns:p14="http://schemas.microsoft.com/office/powerpoint/2010/main" val="436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F2B-9528-1F4A-BFA5-AA18243C07A6}"/>
              </a:ext>
            </a:extLst>
          </p:cNvPr>
          <p:cNvSpPr>
            <a:spLocks noGrp="1"/>
          </p:cNvSpPr>
          <p:nvPr>
            <p:ph type="title" hasCustomPrompt="1"/>
          </p:nvPr>
        </p:nvSpPr>
        <p:spPr>
          <a:xfrm>
            <a:off x="1770927" y="2743200"/>
            <a:ext cx="9606987" cy="643180"/>
          </a:xfrm>
          <a:prstGeom prst="rect">
            <a:avLst/>
          </a:prstGeom>
        </p:spPr>
        <p:txBody>
          <a:bodyPr lIns="0" tIns="0" rIns="0" bIns="0" anchor="t" anchorCtr="0"/>
          <a:lstStyle>
            <a:lvl1pPr algn="l">
              <a:defRPr b="1">
                <a:latin typeface="Arial" panose="020B0604020202020204" pitchFamily="34" charset="0"/>
                <a:cs typeface="Arial" panose="020B0604020202020204" pitchFamily="34" charset="0"/>
              </a:defRPr>
            </a:lvl1pPr>
          </a:lstStyle>
          <a:p>
            <a:r>
              <a:rPr lang="en-US" dirty="0"/>
              <a:t>Click to edit section title</a:t>
            </a:r>
          </a:p>
        </p:txBody>
      </p:sp>
      <p:sp>
        <p:nvSpPr>
          <p:cNvPr id="9" name="Footer Placeholder 8">
            <a:extLst>
              <a:ext uri="{FF2B5EF4-FFF2-40B4-BE49-F238E27FC236}">
                <a16:creationId xmlns:a16="http://schemas.microsoft.com/office/drawing/2014/main" id="{EF41BA52-D91E-FA42-B0F2-93E160610E3B}"/>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43CFF645-89A6-F347-B45B-9B5AF01877F8}"/>
              </a:ext>
            </a:extLst>
          </p:cNvPr>
          <p:cNvSpPr>
            <a:spLocks noGrp="1"/>
          </p:cNvSpPr>
          <p:nvPr>
            <p:ph type="sldNum" sz="quarter" idx="11"/>
          </p:nvPr>
        </p:nvSpPr>
        <p:spPr>
          <a:xfrm>
            <a:off x="10808208" y="6254496"/>
            <a:ext cx="914400" cy="448056"/>
          </a:xfrm>
        </p:spPr>
        <p:txBody>
          <a:bodyPr/>
          <a:lstStyle>
            <a:lvl1pPr algn="r">
              <a:defRPr/>
            </a:lvl1pPr>
          </a:lstStyle>
          <a:p>
            <a:fld id="{5BD7419E-EE0A-3345-BF0F-B6C93364400E}" type="slidenum">
              <a:rPr lang="en-US" smtClean="0"/>
              <a:pPr/>
              <a:t>‹#›</a:t>
            </a:fld>
            <a:endParaRPr lang="en-US" dirty="0"/>
          </a:p>
        </p:txBody>
      </p:sp>
    </p:spTree>
    <p:extLst>
      <p:ext uri="{BB962C8B-B14F-4D97-AF65-F5344CB8AC3E}">
        <p14:creationId xmlns:p14="http://schemas.microsoft.com/office/powerpoint/2010/main" val="846918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9.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9.emf"/><Relationship Id="rId4" Type="http://schemas.openxmlformats.org/officeDocument/2006/relationships/slideLayout" Target="../slideLayouts/slideLayout16.xml"/><Relationship Id="rId9" Type="http://schemas.openxmlformats.org/officeDocument/2006/relationships/image" Target="../media/image15.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7.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9.w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700" r:id="rId4"/>
    <p:sldLayoutId id="2147483701" r:id="rId5"/>
    <p:sldLayoutId id="2147483702" r:id="rId6"/>
    <p:sldLayoutId id="2147483711"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11" name="Title Placeholder 10">
            <a:extLst>
              <a:ext uri="{FF2B5EF4-FFF2-40B4-BE49-F238E27FC236}">
                <a16:creationId xmlns:a16="http://schemas.microsoft.com/office/drawing/2014/main" id="{12C1AE31-E788-6B44-8A39-00EC4AB51A7F}"/>
              </a:ext>
            </a:extLst>
          </p:cNvPr>
          <p:cNvSpPr>
            <a:spLocks noGrp="1"/>
          </p:cNvSpPr>
          <p:nvPr>
            <p:ph type="title"/>
          </p:nvPr>
        </p:nvSpPr>
        <p:spPr>
          <a:xfrm>
            <a:off x="1773936" y="2743200"/>
            <a:ext cx="9140991" cy="548640"/>
          </a:xfrm>
          <a:prstGeom prst="rect">
            <a:avLst/>
          </a:prstGeom>
        </p:spPr>
        <p:txBody>
          <a:bodyPr vert="horz" lIns="0" tIns="0" rIns="0" bIns="0" rtlCol="0" anchor="t" anchorCtr="0">
            <a:noAutofit/>
          </a:bodyPr>
          <a:lstStyle/>
          <a:p>
            <a:r>
              <a:rPr lang="en-US" dirty="0"/>
              <a:t>Click to edit section title</a:t>
            </a:r>
          </a:p>
        </p:txBody>
      </p:sp>
      <p:sp>
        <p:nvSpPr>
          <p:cNvPr id="2" name="Rectangle 1"/>
          <p:cNvSpPr/>
          <p:nvPr userDrawn="1"/>
        </p:nvSpPr>
        <p:spPr>
          <a:xfrm>
            <a:off x="1" y="0"/>
            <a:ext cx="12191999"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6" name="Group 5">
            <a:extLst>
              <a:ext uri="{FF2B5EF4-FFF2-40B4-BE49-F238E27FC236}">
                <a16:creationId xmlns:a16="http://schemas.microsoft.com/office/drawing/2014/main" id="{2E327727-5BE4-404E-9EDE-BE276DDE9EC3}"/>
              </a:ext>
            </a:extLst>
          </p:cNvPr>
          <p:cNvGrpSpPr/>
          <p:nvPr userDrawn="1"/>
        </p:nvGrpSpPr>
        <p:grpSpPr>
          <a:xfrm>
            <a:off x="173620" y="6041985"/>
            <a:ext cx="4259484" cy="660241"/>
            <a:chOff x="173620" y="6041985"/>
            <a:chExt cx="4259484" cy="660241"/>
          </a:xfrm>
        </p:grpSpPr>
        <p:sp>
          <p:nvSpPr>
            <p:cNvPr id="7" name="Rectangle 6">
              <a:extLst>
                <a:ext uri="{FF2B5EF4-FFF2-40B4-BE49-F238E27FC236}">
                  <a16:creationId xmlns:a16="http://schemas.microsoft.com/office/drawing/2014/main" id="{5FB6CB7E-47CD-48E4-8D4E-2C49220E2782}"/>
                </a:ext>
              </a:extLst>
            </p:cNvPr>
            <p:cNvSpPr/>
            <p:nvPr userDrawn="1"/>
          </p:nvSpPr>
          <p:spPr>
            <a:xfrm>
              <a:off x="173620" y="6041985"/>
              <a:ext cx="4259484" cy="6602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94B05E1-6FE0-41FF-B838-711D01E71B5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4187" y="6115243"/>
              <a:ext cx="3763701" cy="513724"/>
            </a:xfrm>
            <a:prstGeom prst="rect">
              <a:avLst/>
            </a:prstGeom>
          </p:spPr>
        </p:pic>
      </p:grpSp>
      <p:sp>
        <p:nvSpPr>
          <p:cNvPr id="14" name="Footer Placeholder 13">
            <a:extLst>
              <a:ext uri="{FF2B5EF4-FFF2-40B4-BE49-F238E27FC236}">
                <a16:creationId xmlns:a16="http://schemas.microsoft.com/office/drawing/2014/main" id="{12D9D0D2-7637-6941-A416-6C1B25089E3C}"/>
              </a:ext>
            </a:extLst>
          </p:cNvPr>
          <p:cNvSpPr>
            <a:spLocks noGrp="1"/>
          </p:cNvSpPr>
          <p:nvPr>
            <p:ph type="ftr" sz="quarter" idx="3"/>
          </p:nvPr>
        </p:nvSpPr>
        <p:spPr>
          <a:xfrm>
            <a:off x="4756230" y="621924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8">
            <a:extLst>
              <a:ext uri="{FF2B5EF4-FFF2-40B4-BE49-F238E27FC236}">
                <a16:creationId xmlns:a16="http://schemas.microsoft.com/office/drawing/2014/main" id="{A3F74977-042E-5A41-8350-64CF6587AFA1}"/>
              </a:ext>
            </a:extLst>
          </p:cNvPr>
          <p:cNvSpPr>
            <a:spLocks noGrp="1"/>
          </p:cNvSpPr>
          <p:nvPr>
            <p:ph type="sldNum" sz="quarter" idx="4"/>
          </p:nvPr>
        </p:nvSpPr>
        <p:spPr>
          <a:xfrm>
            <a:off x="10808208" y="6254496"/>
            <a:ext cx="914400" cy="448056"/>
          </a:xfrm>
          <a:prstGeom prst="rect">
            <a:avLst/>
          </a:prstGeom>
        </p:spPr>
        <p:txBody>
          <a:bodyPr vert="horz" lIns="0" tIns="0" rIns="0" bIns="0" rtlCol="0" anchor="ctr"/>
          <a:lstStyle>
            <a:lvl1pPr algn="r">
              <a:defRPr sz="1600">
                <a:solidFill>
                  <a:schemeClr val="tx2">
                    <a:lumMod val="50000"/>
                  </a:schemeClr>
                </a:solidFill>
                <a:latin typeface="Arial" panose="020B0604020202020204" pitchFamily="34" charset="0"/>
                <a:cs typeface="Arial" panose="020B0604020202020204" pitchFamily="34" charset="0"/>
              </a:defRPr>
            </a:lvl1pPr>
          </a:lstStyle>
          <a:p>
            <a:fld id="{5BD7419E-EE0A-3345-BF0F-B6C93364400E}" type="slidenum">
              <a:rPr lang="en-US" smtClean="0"/>
              <a:pPr/>
              <a:t>‹#›</a:t>
            </a:fld>
            <a:endParaRPr lang="en-US" dirty="0"/>
          </a:p>
        </p:txBody>
      </p:sp>
    </p:spTree>
    <p:extLst>
      <p:ext uri="{BB962C8B-B14F-4D97-AF65-F5344CB8AC3E}">
        <p14:creationId xmlns:p14="http://schemas.microsoft.com/office/powerpoint/2010/main" val="1074149435"/>
      </p:ext>
    </p:extLst>
  </p:cSld>
  <p:clrMap bg1="lt1" tx1="dk1" bg2="lt2" tx2="dk2" accent1="accent1" accent2="accent2" accent3="accent3" accent4="accent4" accent5="accent5" accent6="accent6" hlink="hlink" folHlink="folHlink"/>
  <p:sldLayoutIdLst>
    <p:sldLayoutId id="2147483689" r:id="rId1"/>
    <p:sldLayoutId id="2147483695" r:id="rId2"/>
    <p:sldLayoutId id="2147483697" r:id="rId3"/>
    <p:sldLayoutId id="2147483698" r:id="rId4"/>
    <p:sldLayoutId id="2147483699" r:id="rId5"/>
  </p:sldLayoutIdLst>
  <p:hf hdr="0" ftr="0" dt="0"/>
  <p:txStyles>
    <p:titleStyle>
      <a:lvl1pPr algn="l" defTabSz="457200" rtl="0" eaLnBrk="1" latinLnBrk="0" hangingPunct="1">
        <a:spcBef>
          <a:spcPct val="0"/>
        </a:spcBef>
        <a:buNone/>
        <a:defRPr sz="3600" b="1" kern="1200">
          <a:solidFill>
            <a:schemeClr val="accent6">
              <a:lumMod val="50000"/>
            </a:schemeClr>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DBEA6525-0F29-2C43-9025-4CC6D1449957}"/>
              </a:ext>
            </a:extLst>
          </p:cNvPr>
          <p:cNvSpPr>
            <a:spLocks noGrp="1"/>
          </p:cNvSpPr>
          <p:nvPr>
            <p:ph type="sldNum" sz="quarter" idx="4"/>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grpSp>
        <p:nvGrpSpPr>
          <p:cNvPr id="3" name="Group 2">
            <a:extLst>
              <a:ext uri="{FF2B5EF4-FFF2-40B4-BE49-F238E27FC236}">
                <a16:creationId xmlns:a16="http://schemas.microsoft.com/office/drawing/2014/main" id="{79F23779-9704-4440-8D7B-09AAEF4A0D3A}"/>
              </a:ext>
            </a:extLst>
          </p:cNvPr>
          <p:cNvGrpSpPr/>
          <p:nvPr userDrawn="1"/>
        </p:nvGrpSpPr>
        <p:grpSpPr>
          <a:xfrm>
            <a:off x="173620" y="6041985"/>
            <a:ext cx="4259484" cy="660241"/>
            <a:chOff x="173620" y="6041985"/>
            <a:chExt cx="4259484" cy="660241"/>
          </a:xfrm>
        </p:grpSpPr>
        <p:sp>
          <p:nvSpPr>
            <p:cNvPr id="4" name="Rectangle 3">
              <a:extLst>
                <a:ext uri="{FF2B5EF4-FFF2-40B4-BE49-F238E27FC236}">
                  <a16:creationId xmlns:a16="http://schemas.microsoft.com/office/drawing/2014/main" id="{589F161F-1CE2-402A-9B45-5F48F8CE9A59}"/>
                </a:ext>
              </a:extLst>
            </p:cNvPr>
            <p:cNvSpPr/>
            <p:nvPr userDrawn="1"/>
          </p:nvSpPr>
          <p:spPr>
            <a:xfrm>
              <a:off x="173620" y="6041985"/>
              <a:ext cx="4259484" cy="6602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4714A01-18EF-4E7F-BB9F-BB795E7FF94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94187" y="6115243"/>
              <a:ext cx="3763701" cy="513724"/>
            </a:xfrm>
            <a:prstGeom prst="rect">
              <a:avLst/>
            </a:prstGeom>
          </p:spPr>
        </p:pic>
      </p:grpSp>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94" r:id="rId1"/>
    <p:sldLayoutId id="2147483690" r:id="rId2"/>
    <p:sldLayoutId id="2147483691" r:id="rId3"/>
    <p:sldLayoutId id="2147483692" r:id="rId4"/>
    <p:sldLayoutId id="2147483693" r:id="rId5"/>
    <p:sldLayoutId id="2147483712" r:id="rId6"/>
    <p:sldLayoutId id="2147483725"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88191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3">
            <a:extLst>
              <a:ext uri="{28A0092B-C50C-407E-A947-70E740481C1C}">
                <a14:useLocalDpi xmlns:a14="http://schemas.microsoft.com/office/drawing/2010/main" val="0"/>
              </a:ext>
            </a:extLst>
          </a:blip>
          <a:srcRect l="21941"/>
          <a:stretch/>
        </p:blipFill>
        <p:spPr>
          <a:xfrm>
            <a:off x="0" y="0"/>
            <a:ext cx="12192000" cy="1471168"/>
          </a:xfrm>
          <a:prstGeom prst="rect">
            <a:avLst/>
          </a:prstGeom>
        </p:spPr>
      </p:pic>
      <p:sp>
        <p:nvSpPr>
          <p:cNvPr id="11" name="Oval 10"/>
          <p:cNvSpPr/>
          <p:nvPr userDrawn="1"/>
        </p:nvSpPr>
        <p:spPr>
          <a:xfrm>
            <a:off x="723107" y="114574"/>
            <a:ext cx="1550536" cy="15783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cdc.gov/physicalactivity/activepeoplehealthynation/images/download/ActivePeople-logo.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79138" y="234151"/>
            <a:ext cx="1233465" cy="12650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rotWithShape="1">
          <a:blip r:embed="rId15" cstate="print">
            <a:extLst>
              <a:ext uri="{28A0092B-C50C-407E-A947-70E740481C1C}">
                <a14:useLocalDpi xmlns:a14="http://schemas.microsoft.com/office/drawing/2010/main" val="0"/>
              </a:ext>
            </a:extLst>
          </a:blip>
          <a:srcRect t="88355" b="-10237"/>
          <a:stretch/>
        </p:blipFill>
        <p:spPr>
          <a:xfrm>
            <a:off x="0" y="6702056"/>
            <a:ext cx="12192000" cy="311888"/>
          </a:xfrm>
          <a:prstGeom prst="rect">
            <a:avLst/>
          </a:prstGeom>
        </p:spPr>
      </p:pic>
    </p:spTree>
    <p:extLst>
      <p:ext uri="{BB962C8B-B14F-4D97-AF65-F5344CB8AC3E}">
        <p14:creationId xmlns:p14="http://schemas.microsoft.com/office/powerpoint/2010/main" val="27883942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28.xml"/><Relationship Id="rId5" Type="http://schemas.openxmlformats.org/officeDocument/2006/relationships/image" Target="../media/image73.png"/><Relationship Id="rId4" Type="http://schemas.openxmlformats.org/officeDocument/2006/relationships/hyperlink" Target="https://nccd.cdc.gov/schmc/apps/overview.asp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gcc02.safelinks.protection.outlook.com/?url=https%3A%2F%2Fwww.cdc.gov%2Fnchs%2Fnhis%2F1997-2018.htm&amp;data=05%7C01%7CAlison.Vaux-Bjerke%40hhs.gov%7Cc00c8da0e5d34606365008db09e395a4%7Cd58addea50534a808499ba4d944910df%7C0%7C0%7C638114645936667187%7CUnknown%7CTWFpbGZsb3d8eyJWIjoiMC4wLjAwMDAiLCJQIjoiV2luMzIiLCJBTiI6Ik1haWwiLCJXVCI6Mn0%3D%7C3000%7C%7C%7C&amp;sdata=CeUOO3uabuQRL9X9au2GLO8xainzoOAda7CMI8O4OR8%3D&amp;reserved=0"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0F3D62D-EDCE-FE48-82D8-19DE1E561C2D}"/>
              </a:ext>
            </a:extLst>
          </p:cNvPr>
          <p:cNvSpPr>
            <a:spLocks noGrp="1"/>
          </p:cNvSpPr>
          <p:nvPr>
            <p:ph type="title"/>
          </p:nvPr>
        </p:nvSpPr>
        <p:spPr>
          <a:xfrm>
            <a:off x="2364326" y="2136281"/>
            <a:ext cx="9602388" cy="632632"/>
          </a:xfrm>
          <a:prstGeom prst="rect">
            <a:avLst/>
          </a:prstGeom>
        </p:spPr>
        <p:txBody>
          <a:bodyPr lIns="0" tIns="45720" rIns="0" bIns="45720" anchor="t"/>
          <a:lstStyle/>
          <a:p>
            <a:r>
              <a:rPr lang="en-US" sz="2800">
                <a:latin typeface="Arial"/>
                <a:cs typeface="Arial"/>
              </a:rPr>
              <a:t>The Physical Activity Guidelines Midcourse Report: Implementation Strategies for Older Adults </a:t>
            </a:r>
            <a:endParaRPr lang="en-US" sz="2800" b="0">
              <a:latin typeface="Arial"/>
              <a:cs typeface="Arial"/>
            </a:endParaRPr>
          </a:p>
          <a:p>
            <a:pPr>
              <a:spcAft>
                <a:spcPts val="1200"/>
              </a:spcAft>
            </a:pPr>
            <a:endParaRPr lang="en-US" sz="1800" b="0"/>
          </a:p>
        </p:txBody>
      </p:sp>
      <p:sp>
        <p:nvSpPr>
          <p:cNvPr id="6" name="Text Placeholder 5">
            <a:extLst>
              <a:ext uri="{FF2B5EF4-FFF2-40B4-BE49-F238E27FC236}">
                <a16:creationId xmlns:a16="http://schemas.microsoft.com/office/drawing/2014/main" id="{59C4CEF6-0670-46A8-7E72-10ACAD507091}"/>
              </a:ext>
            </a:extLst>
          </p:cNvPr>
          <p:cNvSpPr>
            <a:spLocks noGrp="1"/>
          </p:cNvSpPr>
          <p:nvPr>
            <p:ph type="body" sz="quarter" idx="15"/>
          </p:nvPr>
        </p:nvSpPr>
        <p:spPr/>
        <p:txBody>
          <a:bodyPr/>
          <a:lstStyle/>
          <a:p>
            <a:endParaRPr lang="en-US"/>
          </a:p>
        </p:txBody>
      </p:sp>
      <p:sp>
        <p:nvSpPr>
          <p:cNvPr id="2" name="Text Placeholder 1">
            <a:extLst>
              <a:ext uri="{FF2B5EF4-FFF2-40B4-BE49-F238E27FC236}">
                <a16:creationId xmlns:a16="http://schemas.microsoft.com/office/drawing/2014/main" id="{9EADA9CB-F1CB-A100-6790-B5BA34709891}"/>
              </a:ext>
            </a:extLst>
          </p:cNvPr>
          <p:cNvSpPr>
            <a:spLocks noGrp="1"/>
          </p:cNvSpPr>
          <p:nvPr>
            <p:ph type="body" sz="quarter" idx="14"/>
          </p:nvPr>
        </p:nvSpPr>
        <p:spPr>
          <a:xfrm>
            <a:off x="2364326" y="3428999"/>
            <a:ext cx="9602388" cy="599661"/>
          </a:xfrm>
        </p:spPr>
        <p:txBody>
          <a:bodyPr/>
          <a:lstStyle/>
          <a:p>
            <a:endParaRPr lang="en-US" sz="2000" dirty="0"/>
          </a:p>
        </p:txBody>
      </p:sp>
    </p:spTree>
    <p:extLst>
      <p:ext uri="{BB962C8B-B14F-4D97-AF65-F5344CB8AC3E}">
        <p14:creationId xmlns:p14="http://schemas.microsoft.com/office/powerpoint/2010/main" val="202905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D57717-F1D3-E4F6-AE07-A7D2CCF4B3BC}"/>
              </a:ext>
            </a:extLst>
          </p:cNvPr>
          <p:cNvSpPr/>
          <p:nvPr/>
        </p:nvSpPr>
        <p:spPr>
          <a:xfrm>
            <a:off x="-15243"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46B521D-8AE1-4666-ECDA-FBB8BD8A9A8C}"/>
              </a:ext>
            </a:extLst>
          </p:cNvPr>
          <p:cNvSpPr>
            <a:spLocks noGrp="1"/>
          </p:cNvSpPr>
          <p:nvPr>
            <p:ph type="sldNum" sz="quarter" idx="18"/>
          </p:nvPr>
        </p:nvSpPr>
        <p:spPr/>
        <p:txBody>
          <a:bodyPr/>
          <a:lstStyle/>
          <a:p>
            <a:fld id="{7391EDBC-5481-E248-9D04-B6CCC7FAB9E3}" type="slidenum">
              <a:rPr lang="en-US" smtClean="0"/>
              <a:pPr/>
              <a:t>10</a:t>
            </a:fld>
            <a:endParaRPr lang="en-US" dirty="0"/>
          </a:p>
        </p:txBody>
      </p:sp>
      <p:pic>
        <p:nvPicPr>
          <p:cNvPr id="6" name="Picture 5" descr="Bar chart showing the percent of older adults meeting aerobic and muscle-strengthening guidelines by demographic subgroup. The demographic subgroups include Sex, Education, Race/Ethnicity, and Income. Older adults are meeting the guidelines more in the following categories; Male, College Graduate, White non-Hispanic, and an income of $100,000 or greater. &#10;">
            <a:extLst>
              <a:ext uri="{FF2B5EF4-FFF2-40B4-BE49-F238E27FC236}">
                <a16:creationId xmlns:a16="http://schemas.microsoft.com/office/drawing/2014/main" id="{96A45DA3-5068-C1C7-C951-CF5C0FF997DD}"/>
              </a:ext>
            </a:extLst>
          </p:cNvPr>
          <p:cNvPicPr>
            <a:picLocks noChangeAspect="1"/>
          </p:cNvPicPr>
          <p:nvPr/>
        </p:nvPicPr>
        <p:blipFill>
          <a:blip r:embed="rId3"/>
          <a:stretch>
            <a:fillRect/>
          </a:stretch>
        </p:blipFill>
        <p:spPr>
          <a:xfrm>
            <a:off x="2001399" y="1554480"/>
            <a:ext cx="8158716" cy="4824125"/>
          </a:xfrm>
          <a:prstGeom prst="rect">
            <a:avLst/>
          </a:prstGeom>
        </p:spPr>
      </p:pic>
      <p:sp>
        <p:nvSpPr>
          <p:cNvPr id="8" name="TextBox 7">
            <a:extLst>
              <a:ext uri="{FF2B5EF4-FFF2-40B4-BE49-F238E27FC236}">
                <a16:creationId xmlns:a16="http://schemas.microsoft.com/office/drawing/2014/main" id="{52CF2F93-F2CF-4829-50FD-27B33C379A73}"/>
              </a:ext>
            </a:extLst>
          </p:cNvPr>
          <p:cNvSpPr txBox="1"/>
          <p:nvPr/>
        </p:nvSpPr>
        <p:spPr>
          <a:xfrm>
            <a:off x="365754" y="119726"/>
            <a:ext cx="11430006" cy="1384995"/>
          </a:xfrm>
          <a:prstGeom prst="rect">
            <a:avLst/>
          </a:prstGeom>
          <a:noFill/>
        </p:spPr>
        <p:txBody>
          <a:bodyPr wrap="square">
            <a:spAutoFit/>
          </a:bodyPr>
          <a:lstStyle/>
          <a:p>
            <a:r>
              <a:rPr lang="en-US" sz="2800" b="1" dirty="0">
                <a:solidFill>
                  <a:schemeClr val="accent6"/>
                </a:solidFill>
                <a:latin typeface="Arial" panose="020B0604020202020204" pitchFamily="34" charset="0"/>
                <a:ea typeface="+mj-ea"/>
                <a:cs typeface="Arial" panose="020B0604020202020204" pitchFamily="34" charset="0"/>
              </a:rPr>
              <a:t>Prevalence of Meeting the Aerobic and Muscle-Strengthening Guidelines Among Older Adults by Demographic Subgroup — National Health Interview Survey, 2020 </a:t>
            </a:r>
          </a:p>
        </p:txBody>
      </p:sp>
      <p:sp>
        <p:nvSpPr>
          <p:cNvPr id="10" name="TextBox 9">
            <a:extLst>
              <a:ext uri="{FF2B5EF4-FFF2-40B4-BE49-F238E27FC236}">
                <a16:creationId xmlns:a16="http://schemas.microsoft.com/office/drawing/2014/main" id="{F2D55A3C-2064-CDDD-1C3D-06BB3F87DBD8}"/>
              </a:ext>
            </a:extLst>
          </p:cNvPr>
          <p:cNvSpPr txBox="1"/>
          <p:nvPr/>
        </p:nvSpPr>
        <p:spPr>
          <a:xfrm>
            <a:off x="2001399" y="6369309"/>
            <a:ext cx="8158716" cy="276999"/>
          </a:xfrm>
          <a:prstGeom prst="rect">
            <a:avLst/>
          </a:prstGeom>
          <a:noFill/>
        </p:spPr>
        <p:txBody>
          <a:bodyPr wrap="square">
            <a:spAutoFit/>
          </a:bodyPr>
          <a:lstStyle/>
          <a:p>
            <a:r>
              <a:rPr lang="en-US" sz="1200" b="1" i="0" u="none" strike="noStrike" baseline="0" dirty="0">
                <a:solidFill>
                  <a:srgbClr val="262726"/>
                </a:solidFill>
                <a:latin typeface="Arial" panose="020B0604020202020204" pitchFamily="34" charset="0"/>
                <a:cs typeface="Arial" panose="020B0604020202020204" pitchFamily="34" charset="0"/>
              </a:rPr>
              <a:t>Source: </a:t>
            </a:r>
            <a:r>
              <a:rPr lang="en-US" sz="1200" b="0" i="0" u="none" strike="noStrike" baseline="0" dirty="0">
                <a:solidFill>
                  <a:srgbClr val="262726"/>
                </a:solidFill>
                <a:latin typeface="Arial" panose="020B0604020202020204" pitchFamily="34" charset="0"/>
                <a:cs typeface="Arial" panose="020B0604020202020204" pitchFamily="34" charset="0"/>
              </a:rPr>
              <a:t>Centers for Disease Control and Prevention. National Health Interview Survey (NHIS), 2020. </a:t>
            </a:r>
          </a:p>
        </p:txBody>
      </p:sp>
    </p:spTree>
    <p:extLst>
      <p:ext uri="{BB962C8B-B14F-4D97-AF65-F5344CB8AC3E}">
        <p14:creationId xmlns:p14="http://schemas.microsoft.com/office/powerpoint/2010/main" val="2772397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A287-6DF7-D414-6345-B2EDE0962C54}"/>
              </a:ext>
            </a:extLst>
          </p:cNvPr>
          <p:cNvSpPr>
            <a:spLocks noGrp="1"/>
          </p:cNvSpPr>
          <p:nvPr>
            <p:ph type="title"/>
          </p:nvPr>
        </p:nvSpPr>
        <p:spPr/>
        <p:txBody>
          <a:bodyPr/>
          <a:lstStyle/>
          <a:p>
            <a:r>
              <a:rPr lang="en-US" dirty="0"/>
              <a:t>Barriers to Physical Activity </a:t>
            </a:r>
          </a:p>
        </p:txBody>
      </p:sp>
      <p:sp>
        <p:nvSpPr>
          <p:cNvPr id="3" name="Text Placeholder 2">
            <a:extLst>
              <a:ext uri="{FF2B5EF4-FFF2-40B4-BE49-F238E27FC236}">
                <a16:creationId xmlns:a16="http://schemas.microsoft.com/office/drawing/2014/main" id="{80D3F3C2-EC04-ADE0-06FD-B10FDEA79DA2}"/>
              </a:ext>
            </a:extLst>
          </p:cNvPr>
          <p:cNvSpPr>
            <a:spLocks noGrp="1"/>
          </p:cNvSpPr>
          <p:nvPr>
            <p:ph type="body" sz="quarter" idx="13"/>
          </p:nvPr>
        </p:nvSpPr>
        <p:spPr>
          <a:xfrm>
            <a:off x="457199" y="1828800"/>
            <a:ext cx="10972802" cy="3842795"/>
          </a:xfrm>
        </p:spPr>
        <p:txBody>
          <a:bodyPr/>
          <a:lstStyle/>
          <a:p>
            <a:r>
              <a:rPr lang="en-US" b="1" dirty="0">
                <a:solidFill>
                  <a:schemeClr val="tx2"/>
                </a:solidFill>
              </a:rPr>
              <a:t>Capability-related barriers </a:t>
            </a:r>
            <a:r>
              <a:rPr lang="en-US" dirty="0"/>
              <a:t>— individual attributes such as chronic health conditions, physical or cognitive limitations, and pain.</a:t>
            </a:r>
          </a:p>
          <a:p>
            <a:r>
              <a:rPr lang="en-US" b="1" dirty="0">
                <a:solidFill>
                  <a:schemeClr val="tx2"/>
                </a:solidFill>
              </a:rPr>
              <a:t>Opportunity-related barriers </a:t>
            </a:r>
            <a:r>
              <a:rPr lang="en-US" dirty="0"/>
              <a:t>— external factors such as social isolation; inequitable access to spaces, equipment, or guidance; neighborhood environment characteristics; and environmental limitations.</a:t>
            </a:r>
          </a:p>
          <a:p>
            <a:r>
              <a:rPr lang="en-US" b="1" dirty="0">
                <a:solidFill>
                  <a:schemeClr val="tx2"/>
                </a:solidFill>
              </a:rPr>
              <a:t>Motivation-related barriers </a:t>
            </a:r>
            <a:r>
              <a:rPr lang="en-US" dirty="0"/>
              <a:t>— personal attitudes and beliefs; fear of falling, pain, or injury; low self-efficacy, knowledge, and awareness; or lack of enjoyment. </a:t>
            </a:r>
          </a:p>
        </p:txBody>
      </p:sp>
      <p:sp>
        <p:nvSpPr>
          <p:cNvPr id="4" name="Slide Number Placeholder 3">
            <a:extLst>
              <a:ext uri="{FF2B5EF4-FFF2-40B4-BE49-F238E27FC236}">
                <a16:creationId xmlns:a16="http://schemas.microsoft.com/office/drawing/2014/main" id="{0CCBD453-A242-8224-4255-BD0F5139BD83}"/>
              </a:ext>
            </a:extLst>
          </p:cNvPr>
          <p:cNvSpPr>
            <a:spLocks noGrp="1"/>
          </p:cNvSpPr>
          <p:nvPr>
            <p:ph type="sldNum" sz="quarter" idx="18"/>
          </p:nvPr>
        </p:nvSpPr>
        <p:spPr/>
        <p:txBody>
          <a:bodyPr/>
          <a:lstStyle/>
          <a:p>
            <a:fld id="{7391EDBC-5481-E248-9D04-B6CCC7FAB9E3}" type="slidenum">
              <a:rPr lang="en-US" smtClean="0"/>
              <a:pPr/>
              <a:t>11</a:t>
            </a:fld>
            <a:endParaRPr lang="en-US" dirty="0"/>
          </a:p>
        </p:txBody>
      </p:sp>
    </p:spTree>
    <p:extLst>
      <p:ext uri="{BB962C8B-B14F-4D97-AF65-F5344CB8AC3E}">
        <p14:creationId xmlns:p14="http://schemas.microsoft.com/office/powerpoint/2010/main" val="162286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342D-31F6-1499-75B2-DF7343503766}"/>
              </a:ext>
            </a:extLst>
          </p:cNvPr>
          <p:cNvSpPr>
            <a:spLocks noGrp="1"/>
          </p:cNvSpPr>
          <p:nvPr>
            <p:ph type="title"/>
          </p:nvPr>
        </p:nvSpPr>
        <p:spPr>
          <a:xfrm>
            <a:off x="1770927" y="2785820"/>
            <a:ext cx="9606987" cy="643180"/>
          </a:xfrm>
        </p:spPr>
        <p:txBody>
          <a:bodyPr/>
          <a:lstStyle/>
          <a:p>
            <a:r>
              <a:rPr lang="en-US" dirty="0"/>
              <a:t>Development </a:t>
            </a:r>
            <a:r>
              <a:rPr lang="en-US"/>
              <a:t>of the Midcourse Report  </a:t>
            </a:r>
            <a:endParaRPr lang="en-US" dirty="0"/>
          </a:p>
        </p:txBody>
      </p:sp>
      <p:sp>
        <p:nvSpPr>
          <p:cNvPr id="3" name="Slide Number Placeholder 2">
            <a:extLst>
              <a:ext uri="{FF2B5EF4-FFF2-40B4-BE49-F238E27FC236}">
                <a16:creationId xmlns:a16="http://schemas.microsoft.com/office/drawing/2014/main" id="{C7B9B1A1-5528-133E-033D-57C0B793450E}"/>
              </a:ext>
            </a:extLst>
          </p:cNvPr>
          <p:cNvSpPr>
            <a:spLocks noGrp="1"/>
          </p:cNvSpPr>
          <p:nvPr>
            <p:ph type="sldNum" sz="quarter" idx="11"/>
          </p:nvPr>
        </p:nvSpPr>
        <p:spPr/>
        <p:txBody>
          <a:bodyPr/>
          <a:lstStyle/>
          <a:p>
            <a:fld id="{5BD7419E-EE0A-3345-BF0F-B6C93364400E}" type="slidenum">
              <a:rPr lang="en-US" smtClean="0"/>
              <a:pPr/>
              <a:t>12</a:t>
            </a:fld>
            <a:endParaRPr lang="en-US" dirty="0"/>
          </a:p>
        </p:txBody>
      </p:sp>
    </p:spTree>
    <p:extLst>
      <p:ext uri="{BB962C8B-B14F-4D97-AF65-F5344CB8AC3E}">
        <p14:creationId xmlns:p14="http://schemas.microsoft.com/office/powerpoint/2010/main" val="911678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extLst>
              <a:ext uri="{FF2B5EF4-FFF2-40B4-BE49-F238E27FC236}">
                <a16:creationId xmlns:a16="http://schemas.microsoft.com/office/drawing/2014/main" id="{AC2DC975-D454-75D6-2674-D4852E08088A}"/>
              </a:ext>
            </a:extLst>
          </p:cNvPr>
          <p:cNvSpPr/>
          <p:nvPr/>
        </p:nvSpPr>
        <p:spPr>
          <a:xfrm rot="10800000">
            <a:off x="6400798" y="5191157"/>
            <a:ext cx="3248574" cy="553971"/>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600" b="0" i="0" u="none" strike="noStrike" kern="1200" cap="none" spc="0" normalizeH="0" baseline="0" noProof="0" smtClean="0">
                <a:ln>
                  <a:noFill/>
                </a:ln>
                <a:solidFill>
                  <a:srgbClr val="007468">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007468">
                  <a:lumMod val="75000"/>
                </a:srgbClr>
              </a:solidFill>
              <a:effectLst/>
              <a:uLnTx/>
              <a:uFillTx/>
              <a:latin typeface="Arial" panose="020B0604020202020204" pitchFamily="34" charset="0"/>
              <a:ea typeface="+mn-ea"/>
              <a:cs typeface="Arial" panose="020B0604020202020204" pitchFamily="34" charset="0"/>
            </a:endParaRPr>
          </a:p>
        </p:txBody>
      </p:sp>
      <p:sp>
        <p:nvSpPr>
          <p:cNvPr id="5" name="Title 4"/>
          <p:cNvSpPr>
            <a:spLocks noGrp="1"/>
          </p:cNvSpPr>
          <p:nvPr>
            <p:ph type="title"/>
          </p:nvPr>
        </p:nvSpPr>
        <p:spPr/>
        <p:txBody>
          <a:bodyPr/>
          <a:lstStyle/>
          <a:p>
            <a:r>
              <a:rPr lang="en-US" dirty="0"/>
              <a:t>Developing the Midcourse Report </a:t>
            </a:r>
          </a:p>
        </p:txBody>
      </p:sp>
      <p:graphicFrame>
        <p:nvGraphicFramePr>
          <p:cNvPr id="6" name="Diagram 5"/>
          <p:cNvGraphicFramePr/>
          <p:nvPr/>
        </p:nvGraphicFramePr>
        <p:xfrm>
          <a:off x="853853" y="1787237"/>
          <a:ext cx="10368330" cy="3977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Left 7">
            <a:extLst>
              <a:ext uri="{FF2B5EF4-FFF2-40B4-BE49-F238E27FC236}">
                <a16:creationId xmlns:a16="http://schemas.microsoft.com/office/drawing/2014/main" id="{46207FCA-2B93-5507-C783-E28107412574}"/>
              </a:ext>
            </a:extLst>
          </p:cNvPr>
          <p:cNvSpPr/>
          <p:nvPr/>
        </p:nvSpPr>
        <p:spPr>
          <a:xfrm rot="10800000">
            <a:off x="1289122" y="3847375"/>
            <a:ext cx="1445220" cy="553971"/>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3" name="Group 2">
            <a:extLst>
              <a:ext uri="{FF2B5EF4-FFF2-40B4-BE49-F238E27FC236}">
                <a16:creationId xmlns:a16="http://schemas.microsoft.com/office/drawing/2014/main" id="{216C3BCE-3FD1-7418-B9C4-EA3EB789C4D1}"/>
              </a:ext>
            </a:extLst>
          </p:cNvPr>
          <p:cNvGrpSpPr/>
          <p:nvPr/>
        </p:nvGrpSpPr>
        <p:grpSpPr>
          <a:xfrm>
            <a:off x="457200" y="3385733"/>
            <a:ext cx="1846570" cy="1477256"/>
            <a:chOff x="1844893" y="1619695"/>
            <a:chExt cx="1846570" cy="1477256"/>
          </a:xfrm>
        </p:grpSpPr>
        <p:sp>
          <p:nvSpPr>
            <p:cNvPr id="4" name="Rectangle: Rounded Corners 3">
              <a:extLst>
                <a:ext uri="{FF2B5EF4-FFF2-40B4-BE49-F238E27FC236}">
                  <a16:creationId xmlns:a16="http://schemas.microsoft.com/office/drawing/2014/main" id="{F95A3C02-BA8C-5427-7A05-C717E019FFF4}"/>
                </a:ext>
              </a:extLst>
            </p:cNvPr>
            <p:cNvSpPr/>
            <p:nvPr/>
          </p:nvSpPr>
          <p:spPr>
            <a:xfrm>
              <a:off x="1844893" y="1619695"/>
              <a:ext cx="1846570" cy="147725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8D462869-02C5-92AD-5BA2-B22E005F9923}"/>
                </a:ext>
              </a:extLst>
            </p:cNvPr>
            <p:cNvSpPr txBox="1"/>
            <p:nvPr/>
          </p:nvSpPr>
          <p:spPr>
            <a:xfrm>
              <a:off x="1888160" y="1662962"/>
              <a:ext cx="1760036" cy="13907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Scientific Experts</a:t>
              </a:r>
            </a:p>
          </p:txBody>
        </p:sp>
      </p:grpSp>
      <p:pic>
        <p:nvPicPr>
          <p:cNvPr id="13" name="Picture 12" descr="Move Your Way Logo&#10;&#10;">
            <a:extLst>
              <a:ext uri="{FF2B5EF4-FFF2-40B4-BE49-F238E27FC236}">
                <a16:creationId xmlns:a16="http://schemas.microsoft.com/office/drawing/2014/main" id="{9AD66AA9-9438-17AC-98AD-CE5D43D20165}"/>
              </a:ext>
            </a:extLst>
          </p:cNvPr>
          <p:cNvPicPr>
            <a:picLocks noChangeAspect="1"/>
          </p:cNvPicPr>
          <p:nvPr/>
        </p:nvPicPr>
        <p:blipFill>
          <a:blip r:embed="rId8"/>
          <a:stretch>
            <a:fillRect/>
          </a:stretch>
        </p:blipFill>
        <p:spPr>
          <a:xfrm>
            <a:off x="9703823" y="4557461"/>
            <a:ext cx="2137126" cy="1270249"/>
          </a:xfrm>
          <a:prstGeom prst="rect">
            <a:avLst/>
          </a:prstGeom>
        </p:spPr>
      </p:pic>
    </p:spTree>
    <p:extLst>
      <p:ext uri="{BB962C8B-B14F-4D97-AF65-F5344CB8AC3E}">
        <p14:creationId xmlns:p14="http://schemas.microsoft.com/office/powerpoint/2010/main" val="2543897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F6B6-C03D-63BA-3144-8766980D7F5A}"/>
              </a:ext>
            </a:extLst>
          </p:cNvPr>
          <p:cNvSpPr>
            <a:spLocks noGrp="1"/>
          </p:cNvSpPr>
          <p:nvPr>
            <p:ph type="title"/>
          </p:nvPr>
        </p:nvSpPr>
        <p:spPr/>
        <p:txBody>
          <a:bodyPr/>
          <a:lstStyle/>
          <a:p>
            <a:r>
              <a:rPr lang="en-US" dirty="0"/>
              <a:t>Midcourse Report</a:t>
            </a:r>
          </a:p>
        </p:txBody>
      </p:sp>
      <p:sp>
        <p:nvSpPr>
          <p:cNvPr id="3" name="Slide Number Placeholder 2">
            <a:extLst>
              <a:ext uri="{FF2B5EF4-FFF2-40B4-BE49-F238E27FC236}">
                <a16:creationId xmlns:a16="http://schemas.microsoft.com/office/drawing/2014/main" id="{0716D098-E2A5-6C1F-9130-0672D982FBD5}"/>
              </a:ext>
            </a:extLst>
          </p:cNvPr>
          <p:cNvSpPr>
            <a:spLocks noGrp="1"/>
          </p:cNvSpPr>
          <p:nvPr>
            <p:ph type="sldNum" sz="quarter" idx="11"/>
          </p:nvPr>
        </p:nvSpPr>
        <p:spPr/>
        <p:txBody>
          <a:bodyPr/>
          <a:lstStyle/>
          <a:p>
            <a:fld id="{5BD7419E-EE0A-3345-BF0F-B6C93364400E}" type="slidenum">
              <a:rPr lang="en-US" smtClean="0"/>
              <a:pPr/>
              <a:t>14</a:t>
            </a:fld>
            <a:endParaRPr lang="en-US" dirty="0"/>
          </a:p>
        </p:txBody>
      </p:sp>
    </p:spTree>
    <p:extLst>
      <p:ext uri="{BB962C8B-B14F-4D97-AF65-F5344CB8AC3E}">
        <p14:creationId xmlns:p14="http://schemas.microsoft.com/office/powerpoint/2010/main" val="3147140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5FA9-E4FF-CE30-3AF3-8ACB91695E8F}"/>
              </a:ext>
            </a:extLst>
          </p:cNvPr>
          <p:cNvSpPr>
            <a:spLocks noGrp="1"/>
          </p:cNvSpPr>
          <p:nvPr>
            <p:ph type="title"/>
          </p:nvPr>
        </p:nvSpPr>
        <p:spPr/>
        <p:txBody>
          <a:bodyPr/>
          <a:lstStyle/>
          <a:p>
            <a:r>
              <a:rPr lang="en-US" dirty="0"/>
              <a:t>Midcourse Report Audience </a:t>
            </a:r>
          </a:p>
        </p:txBody>
      </p:sp>
      <p:sp>
        <p:nvSpPr>
          <p:cNvPr id="6" name="TextBox 5">
            <a:extLst>
              <a:ext uri="{FF2B5EF4-FFF2-40B4-BE49-F238E27FC236}">
                <a16:creationId xmlns:a16="http://schemas.microsoft.com/office/drawing/2014/main" id="{8F2B7A93-BC68-706F-580D-BF7DAD8E8033}"/>
              </a:ext>
            </a:extLst>
          </p:cNvPr>
          <p:cNvSpPr txBox="1"/>
          <p:nvPr/>
        </p:nvSpPr>
        <p:spPr>
          <a:xfrm>
            <a:off x="426717" y="2273200"/>
            <a:ext cx="11277602" cy="1964512"/>
          </a:xfrm>
          <a:prstGeom prst="rect">
            <a:avLst/>
          </a:prstGeom>
          <a:solidFill>
            <a:schemeClr val="accent1"/>
          </a:solidFill>
        </p:spPr>
        <p:txBody>
          <a:bodyPr wrap="square" rtlCol="0">
            <a:spAutoFit/>
          </a:bodyPr>
          <a:lstStyle/>
          <a:p>
            <a:pPr algn="ctr">
              <a:lnSpc>
                <a:spcPct val="150000"/>
              </a:lnSpc>
            </a:pPr>
            <a:r>
              <a:rPr lang="en-US" sz="2800" dirty="0">
                <a:effectLst/>
                <a:latin typeface="Calibri" panose="020F0502020204030204" pitchFamily="34" charset="0"/>
                <a:ea typeface="Calibri" panose="020F0502020204030204" pitchFamily="34" charset="0"/>
              </a:rPr>
              <a:t>Policy makers; exercise and health professionals; clinicians; gerontologists; built environment professionals; local, state, territorial, and Tribal leaders; and others working with older adults</a:t>
            </a:r>
            <a:endParaRPr lang="en-US" sz="2800" dirty="0"/>
          </a:p>
        </p:txBody>
      </p:sp>
      <p:sp>
        <p:nvSpPr>
          <p:cNvPr id="3" name="Text Placeholder 2">
            <a:extLst>
              <a:ext uri="{FF2B5EF4-FFF2-40B4-BE49-F238E27FC236}">
                <a16:creationId xmlns:a16="http://schemas.microsoft.com/office/drawing/2014/main" id="{08183A1F-A360-C57A-AEC9-AF5AC5AAEEAF}"/>
              </a:ext>
            </a:extLst>
          </p:cNvPr>
          <p:cNvSpPr>
            <a:spLocks noGrp="1"/>
          </p:cNvSpPr>
          <p:nvPr>
            <p:ph type="body" sz="quarter" idx="13"/>
          </p:nvPr>
        </p:nvSpPr>
        <p:spPr/>
        <p:txBody>
          <a:bodyPr/>
          <a:lstStyle/>
          <a:p>
            <a:endParaRPr lang="en-US" dirty="0"/>
          </a:p>
          <a:p>
            <a:endParaRPr lang="en-US" dirty="0"/>
          </a:p>
          <a:p>
            <a:endParaRPr lang="en-US" dirty="0"/>
          </a:p>
          <a:p>
            <a:endParaRPr lang="en-US" dirty="0"/>
          </a:p>
        </p:txBody>
      </p:sp>
      <p:pic>
        <p:nvPicPr>
          <p:cNvPr id="7" name="Picture Placeholder 5" descr="Image highlighting the Physical Activity Guidelines Midcourse Report, including photos of and older adult in a wheelchair with hand weights, a multigenerational family playing soccer, an older man holding a rake, and an older woman riding a bicycle. ">
            <a:extLst>
              <a:ext uri="{FF2B5EF4-FFF2-40B4-BE49-F238E27FC236}">
                <a16:creationId xmlns:a16="http://schemas.microsoft.com/office/drawing/2014/main" id="{F7D384A0-5B25-DC0F-7BD2-1878BCC72F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4"/>
          <a:stretch/>
        </p:blipFill>
        <p:spPr>
          <a:xfrm>
            <a:off x="7587513" y="4584800"/>
            <a:ext cx="4116806" cy="1025786"/>
          </a:xfrm>
          <a:prstGeom prst="rect">
            <a:avLst/>
          </a:prstGeom>
        </p:spPr>
      </p:pic>
      <p:sp>
        <p:nvSpPr>
          <p:cNvPr id="4" name="Slide Number Placeholder 3">
            <a:extLst>
              <a:ext uri="{FF2B5EF4-FFF2-40B4-BE49-F238E27FC236}">
                <a16:creationId xmlns:a16="http://schemas.microsoft.com/office/drawing/2014/main" id="{14A3FA5E-2661-5DC9-E281-2209CA4796FE}"/>
              </a:ext>
            </a:extLst>
          </p:cNvPr>
          <p:cNvSpPr>
            <a:spLocks noGrp="1"/>
          </p:cNvSpPr>
          <p:nvPr>
            <p:ph type="sldNum" sz="quarter" idx="18"/>
          </p:nvPr>
        </p:nvSpPr>
        <p:spPr/>
        <p:txBody>
          <a:bodyPr/>
          <a:lstStyle/>
          <a:p>
            <a:fld id="{7391EDBC-5481-E248-9D04-B6CCC7FAB9E3}" type="slidenum">
              <a:rPr lang="en-US" smtClean="0"/>
              <a:pPr/>
              <a:t>15</a:t>
            </a:fld>
            <a:endParaRPr lang="en-US" dirty="0"/>
          </a:p>
        </p:txBody>
      </p:sp>
    </p:spTree>
    <p:extLst>
      <p:ext uri="{BB962C8B-B14F-4D97-AF65-F5344CB8AC3E}">
        <p14:creationId xmlns:p14="http://schemas.microsoft.com/office/powerpoint/2010/main" val="320607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A416B-99B2-24C0-2A1A-0BE4ECEAA6AC}"/>
              </a:ext>
            </a:extLst>
          </p:cNvPr>
          <p:cNvSpPr>
            <a:spLocks noGrp="1"/>
          </p:cNvSpPr>
          <p:nvPr>
            <p:ph type="title"/>
          </p:nvPr>
        </p:nvSpPr>
        <p:spPr/>
        <p:txBody>
          <a:bodyPr/>
          <a:lstStyle/>
          <a:p>
            <a:r>
              <a:rPr lang="en-US" dirty="0"/>
              <a:t>Key Messages</a:t>
            </a:r>
          </a:p>
        </p:txBody>
      </p:sp>
      <p:sp>
        <p:nvSpPr>
          <p:cNvPr id="3" name="Text Placeholder 2">
            <a:extLst>
              <a:ext uri="{FF2B5EF4-FFF2-40B4-BE49-F238E27FC236}">
                <a16:creationId xmlns:a16="http://schemas.microsoft.com/office/drawing/2014/main" id="{8C93F3F4-3BB0-293E-E7EA-D8A1A74EC933}"/>
              </a:ext>
            </a:extLst>
          </p:cNvPr>
          <p:cNvSpPr>
            <a:spLocks noGrp="1"/>
          </p:cNvSpPr>
          <p:nvPr>
            <p:ph type="body" sz="quarter" idx="13"/>
          </p:nvPr>
        </p:nvSpPr>
        <p:spPr>
          <a:xfrm>
            <a:off x="349458" y="1828800"/>
            <a:ext cx="11374955" cy="3842795"/>
          </a:xfrm>
        </p:spPr>
        <p:txBody>
          <a:bodyPr/>
          <a:lstStyle/>
          <a:p>
            <a:pPr>
              <a:lnSpc>
                <a:spcPct val="107000"/>
              </a:lnSpc>
              <a:spcAft>
                <a:spcPts val="800"/>
              </a:spcAft>
            </a:pPr>
            <a:r>
              <a:rPr lang="en-US" dirty="0">
                <a:ea typeface="Calibri" panose="020F0502020204030204" pitchFamily="34" charset="0"/>
              </a:rPr>
              <a:t>The Midcourse Report </a:t>
            </a:r>
            <a:r>
              <a:rPr lang="en-US" b="1" dirty="0">
                <a:solidFill>
                  <a:schemeClr val="tx2"/>
                </a:solidFill>
                <a:ea typeface="Calibri" panose="020F0502020204030204" pitchFamily="34" charset="0"/>
              </a:rPr>
              <a:t>highlights evidence-based strategies and interventions to support physical activity among older adults </a:t>
            </a:r>
            <a:r>
              <a:rPr lang="en-US" dirty="0">
                <a:ea typeface="Calibri" panose="020F0502020204030204" pitchFamily="34" charset="0"/>
              </a:rPr>
              <a:t>in a variety of settings so that they may achieve the benefits of physical activity outlined in the Guidelines. </a:t>
            </a:r>
          </a:p>
          <a:p>
            <a:pPr>
              <a:lnSpc>
                <a:spcPct val="107000"/>
              </a:lnSpc>
              <a:spcAft>
                <a:spcPts val="800"/>
              </a:spcAft>
            </a:pPr>
            <a:r>
              <a:rPr lang="en-US" dirty="0">
                <a:ea typeface="Calibri" panose="020F0502020204030204" pitchFamily="34" charset="0"/>
              </a:rPr>
              <a:t>Regular physical activity can support older adults to </a:t>
            </a:r>
            <a:r>
              <a:rPr lang="en-US" b="1" dirty="0">
                <a:solidFill>
                  <a:schemeClr val="tx2"/>
                </a:solidFill>
                <a:ea typeface="Calibri" panose="020F0502020204030204" pitchFamily="34" charset="0"/>
              </a:rPr>
              <a:t>live independently longer, be healthier, improve their quality of life, and reduce their need for medical care</a:t>
            </a:r>
            <a:r>
              <a:rPr lang="en-US" dirty="0">
                <a:ea typeface="Calibri" panose="020F0502020204030204" pitchFamily="34" charset="0"/>
              </a:rPr>
              <a:t>. </a:t>
            </a:r>
          </a:p>
          <a:p>
            <a:pPr>
              <a:lnSpc>
                <a:spcPct val="107000"/>
              </a:lnSpc>
              <a:spcAft>
                <a:spcPts val="800"/>
              </a:spcAft>
            </a:pPr>
            <a:r>
              <a:rPr lang="en-US" dirty="0">
                <a:ea typeface="Calibri" panose="020F0502020204030204" pitchFamily="34" charset="0"/>
              </a:rPr>
              <a:t>It’s </a:t>
            </a:r>
            <a:r>
              <a:rPr lang="en-US" b="1" dirty="0">
                <a:solidFill>
                  <a:schemeClr val="tx2"/>
                </a:solidFill>
                <a:ea typeface="Calibri" panose="020F0502020204030204" pitchFamily="34" charset="0"/>
              </a:rPr>
              <a:t>never too late </a:t>
            </a:r>
            <a:r>
              <a:rPr lang="en-US" dirty="0">
                <a:ea typeface="Calibri" panose="020F0502020204030204" pitchFamily="34" charset="0"/>
              </a:rPr>
              <a:t>to start being physically active and gain substantial health benefits.</a:t>
            </a:r>
          </a:p>
          <a:p>
            <a:endParaRPr lang="en-US" dirty="0"/>
          </a:p>
        </p:txBody>
      </p:sp>
      <p:sp>
        <p:nvSpPr>
          <p:cNvPr id="4" name="Slide Number Placeholder 3">
            <a:extLst>
              <a:ext uri="{FF2B5EF4-FFF2-40B4-BE49-F238E27FC236}">
                <a16:creationId xmlns:a16="http://schemas.microsoft.com/office/drawing/2014/main" id="{364D221C-98E5-4F55-93DF-FE312D0017AC}"/>
              </a:ext>
            </a:extLst>
          </p:cNvPr>
          <p:cNvSpPr>
            <a:spLocks noGrp="1"/>
          </p:cNvSpPr>
          <p:nvPr>
            <p:ph type="sldNum" sz="quarter" idx="18"/>
          </p:nvPr>
        </p:nvSpPr>
        <p:spPr/>
        <p:txBody>
          <a:bodyPr/>
          <a:lstStyle/>
          <a:p>
            <a:fld id="{7391EDBC-5481-E248-9D04-B6CCC7FAB9E3}" type="slidenum">
              <a:rPr lang="en-US" smtClean="0"/>
              <a:pPr/>
              <a:t>16</a:t>
            </a:fld>
            <a:endParaRPr lang="en-US" dirty="0"/>
          </a:p>
        </p:txBody>
      </p:sp>
    </p:spTree>
    <p:extLst>
      <p:ext uri="{BB962C8B-B14F-4D97-AF65-F5344CB8AC3E}">
        <p14:creationId xmlns:p14="http://schemas.microsoft.com/office/powerpoint/2010/main" val="114321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26CF-99D3-C740-DA43-296CAD1085EB}"/>
              </a:ext>
            </a:extLst>
          </p:cNvPr>
          <p:cNvSpPr>
            <a:spLocks noGrp="1"/>
          </p:cNvSpPr>
          <p:nvPr>
            <p:ph type="title"/>
          </p:nvPr>
        </p:nvSpPr>
        <p:spPr/>
        <p:txBody>
          <a:bodyPr/>
          <a:lstStyle/>
          <a:p>
            <a:r>
              <a:rPr lang="en-US" dirty="0"/>
              <a:t>Key Findings </a:t>
            </a:r>
          </a:p>
        </p:txBody>
      </p:sp>
      <p:sp>
        <p:nvSpPr>
          <p:cNvPr id="3" name="Slide Number Placeholder 2">
            <a:extLst>
              <a:ext uri="{FF2B5EF4-FFF2-40B4-BE49-F238E27FC236}">
                <a16:creationId xmlns:a16="http://schemas.microsoft.com/office/drawing/2014/main" id="{2A9F09DC-B0E1-EC22-0228-2CC02EF7A686}"/>
              </a:ext>
            </a:extLst>
          </p:cNvPr>
          <p:cNvSpPr>
            <a:spLocks noGrp="1"/>
          </p:cNvSpPr>
          <p:nvPr>
            <p:ph type="sldNum" sz="quarter" idx="11"/>
          </p:nvPr>
        </p:nvSpPr>
        <p:spPr/>
        <p:txBody>
          <a:bodyPr/>
          <a:lstStyle/>
          <a:p>
            <a:fld id="{5BD7419E-EE0A-3345-BF0F-B6C93364400E}" type="slidenum">
              <a:rPr lang="en-US" smtClean="0"/>
              <a:pPr/>
              <a:t>17</a:t>
            </a:fld>
            <a:endParaRPr lang="en-US" dirty="0"/>
          </a:p>
        </p:txBody>
      </p:sp>
    </p:spTree>
    <p:extLst>
      <p:ext uri="{BB962C8B-B14F-4D97-AF65-F5344CB8AC3E}">
        <p14:creationId xmlns:p14="http://schemas.microsoft.com/office/powerpoint/2010/main" val="377635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D407-77A8-EB53-C65A-A50CA63432D4}"/>
              </a:ext>
            </a:extLst>
          </p:cNvPr>
          <p:cNvSpPr>
            <a:spLocks noGrp="1"/>
          </p:cNvSpPr>
          <p:nvPr>
            <p:ph type="title"/>
          </p:nvPr>
        </p:nvSpPr>
        <p:spPr/>
        <p:txBody>
          <a:bodyPr/>
          <a:lstStyle/>
          <a:p>
            <a:r>
              <a:rPr lang="en-US" dirty="0"/>
              <a:t>Key Findings</a:t>
            </a:r>
          </a:p>
        </p:txBody>
      </p:sp>
      <p:sp>
        <p:nvSpPr>
          <p:cNvPr id="3" name="Text Placeholder 2">
            <a:extLst>
              <a:ext uri="{FF2B5EF4-FFF2-40B4-BE49-F238E27FC236}">
                <a16:creationId xmlns:a16="http://schemas.microsoft.com/office/drawing/2014/main" id="{C658B869-04DB-05CD-32ED-7B873B60FEBE}"/>
              </a:ext>
            </a:extLst>
          </p:cNvPr>
          <p:cNvSpPr>
            <a:spLocks noGrp="1"/>
          </p:cNvSpPr>
          <p:nvPr>
            <p:ph type="body" sz="quarter" idx="13"/>
          </p:nvPr>
        </p:nvSpPr>
        <p:spPr/>
        <p:txBody>
          <a:bodyPr/>
          <a:lstStyle/>
          <a:p>
            <a:r>
              <a:rPr lang="en-US" b="1" dirty="0">
                <a:solidFill>
                  <a:schemeClr val="tx2"/>
                </a:solidFill>
                <a:ea typeface="Calibri" panose="020F0502020204030204" pitchFamily="34" charset="0"/>
              </a:rPr>
              <a:t>Key</a:t>
            </a:r>
            <a:r>
              <a:rPr lang="en-US" b="1" dirty="0"/>
              <a:t> </a:t>
            </a:r>
            <a:r>
              <a:rPr lang="en-US" b="1" dirty="0">
                <a:solidFill>
                  <a:schemeClr val="tx2"/>
                </a:solidFill>
                <a:ea typeface="Calibri" panose="020F0502020204030204" pitchFamily="34" charset="0"/>
              </a:rPr>
              <a:t>Settings</a:t>
            </a:r>
            <a:r>
              <a:rPr lang="en-US" b="1" dirty="0"/>
              <a:t> </a:t>
            </a:r>
          </a:p>
          <a:p>
            <a:pPr lvl="1"/>
            <a:r>
              <a:rPr lang="en-US" dirty="0"/>
              <a:t>Community </a:t>
            </a:r>
          </a:p>
          <a:p>
            <a:pPr lvl="1"/>
            <a:r>
              <a:rPr lang="en-US" dirty="0"/>
              <a:t>Health care</a:t>
            </a:r>
          </a:p>
          <a:p>
            <a:pPr lvl="1"/>
            <a:r>
              <a:rPr lang="en-US" dirty="0"/>
              <a:t>Home</a:t>
            </a:r>
          </a:p>
          <a:p>
            <a:r>
              <a:rPr lang="en-US" b="1" dirty="0">
                <a:solidFill>
                  <a:schemeClr val="tx2"/>
                </a:solidFill>
                <a:ea typeface="Calibri" panose="020F0502020204030204" pitchFamily="34" charset="0"/>
              </a:rPr>
              <a:t>Key Strategies </a:t>
            </a:r>
          </a:p>
          <a:p>
            <a:pPr lvl="1"/>
            <a:r>
              <a:rPr lang="en-US" dirty="0"/>
              <a:t>Policy, Systems, and Environmental Approaches</a:t>
            </a:r>
          </a:p>
          <a:p>
            <a:pPr lvl="1"/>
            <a:r>
              <a:rPr lang="en-US" dirty="0"/>
              <a:t>Behavior Change </a:t>
            </a:r>
          </a:p>
          <a:p>
            <a:pPr lvl="1"/>
            <a:r>
              <a:rPr lang="en-US" dirty="0"/>
              <a:t>Physical Activity Programs</a:t>
            </a:r>
          </a:p>
          <a:p>
            <a:endParaRPr lang="en-US" dirty="0"/>
          </a:p>
        </p:txBody>
      </p:sp>
      <p:sp>
        <p:nvSpPr>
          <p:cNvPr id="4" name="Slide Number Placeholder 3">
            <a:extLst>
              <a:ext uri="{FF2B5EF4-FFF2-40B4-BE49-F238E27FC236}">
                <a16:creationId xmlns:a16="http://schemas.microsoft.com/office/drawing/2014/main" id="{710FE4AA-5B67-E336-D13C-1F88C388C59C}"/>
              </a:ext>
            </a:extLst>
          </p:cNvPr>
          <p:cNvSpPr>
            <a:spLocks noGrp="1"/>
          </p:cNvSpPr>
          <p:nvPr>
            <p:ph type="sldNum" sz="quarter" idx="18"/>
          </p:nvPr>
        </p:nvSpPr>
        <p:spPr/>
        <p:txBody>
          <a:bodyPr/>
          <a:lstStyle/>
          <a:p>
            <a:fld id="{7391EDBC-5481-E248-9D04-B6CCC7FAB9E3}" type="slidenum">
              <a:rPr lang="en-US" smtClean="0"/>
              <a:pPr/>
              <a:t>18</a:t>
            </a:fld>
            <a:endParaRPr lang="en-US" dirty="0"/>
          </a:p>
        </p:txBody>
      </p:sp>
      <p:pic>
        <p:nvPicPr>
          <p:cNvPr id="5" name="Picture 4">
            <a:extLst>
              <a:ext uri="{FF2B5EF4-FFF2-40B4-BE49-F238E27FC236}">
                <a16:creationId xmlns:a16="http://schemas.microsoft.com/office/drawing/2014/main" id="{0EF9C732-C0C8-8620-4C37-F9F236B02601}"/>
              </a:ext>
            </a:extLst>
          </p:cNvPr>
          <p:cNvPicPr>
            <a:picLocks noChangeAspect="1"/>
          </p:cNvPicPr>
          <p:nvPr/>
        </p:nvPicPr>
        <p:blipFill>
          <a:blip r:embed="rId4"/>
          <a:stretch>
            <a:fillRect/>
          </a:stretch>
        </p:blipFill>
        <p:spPr>
          <a:xfrm>
            <a:off x="8517023" y="1648131"/>
            <a:ext cx="2750649" cy="3561737"/>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18739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D407-77A8-EB53-C65A-A50CA63432D4}"/>
              </a:ext>
            </a:extLst>
          </p:cNvPr>
          <p:cNvSpPr>
            <a:spLocks noGrp="1"/>
          </p:cNvSpPr>
          <p:nvPr>
            <p:ph type="title"/>
          </p:nvPr>
        </p:nvSpPr>
        <p:spPr/>
        <p:txBody>
          <a:bodyPr/>
          <a:lstStyle/>
          <a:p>
            <a:r>
              <a:rPr lang="en-US" dirty="0"/>
              <a:t>Key Settings </a:t>
            </a:r>
          </a:p>
        </p:txBody>
      </p:sp>
      <p:sp>
        <p:nvSpPr>
          <p:cNvPr id="3" name="Text Placeholder 2">
            <a:extLst>
              <a:ext uri="{FF2B5EF4-FFF2-40B4-BE49-F238E27FC236}">
                <a16:creationId xmlns:a16="http://schemas.microsoft.com/office/drawing/2014/main" id="{C658B869-04DB-05CD-32ED-7B873B60FEBE}"/>
              </a:ext>
            </a:extLst>
          </p:cNvPr>
          <p:cNvSpPr>
            <a:spLocks noGrp="1"/>
          </p:cNvSpPr>
          <p:nvPr>
            <p:ph type="body" sz="quarter" idx="13"/>
          </p:nvPr>
        </p:nvSpPr>
        <p:spPr>
          <a:xfrm>
            <a:off x="457199" y="1828800"/>
            <a:ext cx="10856564" cy="3842795"/>
          </a:xfrm>
        </p:spPr>
        <p:txBody>
          <a:bodyPr/>
          <a:lstStyle/>
          <a:p>
            <a:r>
              <a:rPr lang="en-US" b="1" dirty="0">
                <a:solidFill>
                  <a:schemeClr val="tx2"/>
                </a:solidFill>
              </a:rPr>
              <a:t>Community locations </a:t>
            </a:r>
            <a:r>
              <a:rPr lang="en-US" dirty="0"/>
              <a:t>— like schools, gyms, senior centers, or outdoor parks or trails</a:t>
            </a:r>
          </a:p>
          <a:p>
            <a:endParaRPr lang="en-US" dirty="0"/>
          </a:p>
          <a:p>
            <a:r>
              <a:rPr lang="en-US" b="1" dirty="0">
                <a:solidFill>
                  <a:schemeClr val="tx2"/>
                </a:solidFill>
              </a:rPr>
              <a:t>Health care locations </a:t>
            </a:r>
            <a:r>
              <a:rPr lang="en-US" dirty="0"/>
              <a:t>— like doctors’ offices, rehabilitation/physical therapy centers, or nursing homes</a:t>
            </a:r>
          </a:p>
          <a:p>
            <a:endParaRPr lang="en-US" dirty="0"/>
          </a:p>
          <a:p>
            <a:r>
              <a:rPr lang="en-US" b="1" dirty="0">
                <a:solidFill>
                  <a:schemeClr val="tx2"/>
                </a:solidFill>
              </a:rPr>
              <a:t>At home </a:t>
            </a:r>
            <a:r>
              <a:rPr lang="en-US" dirty="0"/>
              <a:t>— where older adults spend much of their time and may be most comfortable</a:t>
            </a:r>
          </a:p>
        </p:txBody>
      </p:sp>
      <p:sp>
        <p:nvSpPr>
          <p:cNvPr id="4" name="Slide Number Placeholder 3">
            <a:extLst>
              <a:ext uri="{FF2B5EF4-FFF2-40B4-BE49-F238E27FC236}">
                <a16:creationId xmlns:a16="http://schemas.microsoft.com/office/drawing/2014/main" id="{710FE4AA-5B67-E336-D13C-1F88C388C59C}"/>
              </a:ext>
            </a:extLst>
          </p:cNvPr>
          <p:cNvSpPr>
            <a:spLocks noGrp="1"/>
          </p:cNvSpPr>
          <p:nvPr>
            <p:ph type="sldNum" sz="quarter" idx="18"/>
          </p:nvPr>
        </p:nvSpPr>
        <p:spPr/>
        <p:txBody>
          <a:bodyPr/>
          <a:lstStyle/>
          <a:p>
            <a:fld id="{7391EDBC-5481-E248-9D04-B6CCC7FAB9E3}" type="slidenum">
              <a:rPr lang="en-US" smtClean="0"/>
              <a:pPr/>
              <a:t>19</a:t>
            </a:fld>
            <a:endParaRPr lang="en-US" dirty="0"/>
          </a:p>
        </p:txBody>
      </p:sp>
    </p:spTree>
    <p:extLst>
      <p:ext uri="{BB962C8B-B14F-4D97-AF65-F5344CB8AC3E}">
        <p14:creationId xmlns:p14="http://schemas.microsoft.com/office/powerpoint/2010/main" val="1891441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058-FAE8-FD14-09FC-B0C6D8CE5822}"/>
              </a:ext>
            </a:extLst>
          </p:cNvPr>
          <p:cNvSpPr>
            <a:spLocks noGrp="1"/>
          </p:cNvSpPr>
          <p:nvPr>
            <p:ph type="title"/>
          </p:nvPr>
        </p:nvSpPr>
        <p:spPr/>
        <p:txBody>
          <a:bodyPr/>
          <a:lstStyle/>
          <a:p>
            <a:r>
              <a:rPr lang="en-US" dirty="0"/>
              <a:t>Background</a:t>
            </a:r>
          </a:p>
        </p:txBody>
      </p:sp>
      <p:sp>
        <p:nvSpPr>
          <p:cNvPr id="3" name="Slide Number Placeholder 2">
            <a:extLst>
              <a:ext uri="{FF2B5EF4-FFF2-40B4-BE49-F238E27FC236}">
                <a16:creationId xmlns:a16="http://schemas.microsoft.com/office/drawing/2014/main" id="{CE4FCA02-086F-0601-B162-D66ECAE12C1F}"/>
              </a:ext>
            </a:extLst>
          </p:cNvPr>
          <p:cNvSpPr>
            <a:spLocks noGrp="1"/>
          </p:cNvSpPr>
          <p:nvPr>
            <p:ph type="sldNum" sz="quarter" idx="11"/>
          </p:nvPr>
        </p:nvSpPr>
        <p:spPr/>
        <p:txBody>
          <a:bodyPr/>
          <a:lstStyle/>
          <a:p>
            <a:fld id="{5BD7419E-EE0A-3345-BF0F-B6C93364400E}" type="slidenum">
              <a:rPr lang="en-US" smtClean="0"/>
              <a:pPr/>
              <a:t>2</a:t>
            </a:fld>
            <a:endParaRPr lang="en-US" dirty="0"/>
          </a:p>
        </p:txBody>
      </p:sp>
    </p:spTree>
    <p:extLst>
      <p:ext uri="{BB962C8B-B14F-4D97-AF65-F5344CB8AC3E}">
        <p14:creationId xmlns:p14="http://schemas.microsoft.com/office/powerpoint/2010/main" val="412267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6B637-A889-9F8F-C50C-CBAB729046D6}"/>
              </a:ext>
            </a:extLst>
          </p:cNvPr>
          <p:cNvSpPr>
            <a:spLocks noGrp="1"/>
          </p:cNvSpPr>
          <p:nvPr>
            <p:ph type="title"/>
          </p:nvPr>
        </p:nvSpPr>
        <p:spPr/>
        <p:txBody>
          <a:bodyPr/>
          <a:lstStyle/>
          <a:p>
            <a:r>
              <a:rPr lang="en-US" dirty="0"/>
              <a:t>Community</a:t>
            </a:r>
          </a:p>
        </p:txBody>
      </p:sp>
      <p:sp>
        <p:nvSpPr>
          <p:cNvPr id="3" name="Text Placeholder 2">
            <a:extLst>
              <a:ext uri="{FF2B5EF4-FFF2-40B4-BE49-F238E27FC236}">
                <a16:creationId xmlns:a16="http://schemas.microsoft.com/office/drawing/2014/main" id="{C2168282-3860-E272-2BD4-F37B79C587D6}"/>
              </a:ext>
            </a:extLst>
          </p:cNvPr>
          <p:cNvSpPr>
            <a:spLocks noGrp="1"/>
          </p:cNvSpPr>
          <p:nvPr>
            <p:ph type="body" sz="quarter" idx="13"/>
          </p:nvPr>
        </p:nvSpPr>
        <p:spPr>
          <a:xfrm>
            <a:off x="457199" y="1828800"/>
            <a:ext cx="5638801" cy="3842795"/>
          </a:xfrm>
        </p:spPr>
        <p:txBody>
          <a:bodyPr/>
          <a:lstStyle/>
          <a:p>
            <a:r>
              <a:rPr lang="en-US" dirty="0"/>
              <a:t>Community places</a:t>
            </a:r>
          </a:p>
          <a:p>
            <a:pPr lvl="1"/>
            <a:r>
              <a:rPr lang="en-US" dirty="0"/>
              <a:t>Schools</a:t>
            </a:r>
          </a:p>
          <a:p>
            <a:pPr lvl="1"/>
            <a:r>
              <a:rPr lang="en-US" dirty="0"/>
              <a:t>Faith-based organizations</a:t>
            </a:r>
          </a:p>
          <a:p>
            <a:pPr lvl="1"/>
            <a:r>
              <a:rPr lang="en-US" dirty="0"/>
              <a:t>Community and senior centers</a:t>
            </a:r>
          </a:p>
          <a:p>
            <a:pPr lvl="1"/>
            <a:r>
              <a:rPr lang="en-US" dirty="0"/>
              <a:t>Tribal facilities</a:t>
            </a:r>
          </a:p>
          <a:p>
            <a:pPr lvl="1"/>
            <a:r>
              <a:rPr lang="en-US" dirty="0"/>
              <a:t>Gyms</a:t>
            </a:r>
          </a:p>
          <a:p>
            <a:pPr lvl="1"/>
            <a:r>
              <a:rPr lang="en-US" dirty="0"/>
              <a:t>Libraries </a:t>
            </a:r>
          </a:p>
        </p:txBody>
      </p:sp>
      <p:sp>
        <p:nvSpPr>
          <p:cNvPr id="4" name="Slide Number Placeholder 3">
            <a:extLst>
              <a:ext uri="{FF2B5EF4-FFF2-40B4-BE49-F238E27FC236}">
                <a16:creationId xmlns:a16="http://schemas.microsoft.com/office/drawing/2014/main" id="{DB8E6D60-E56A-0C99-A9E3-1D911256772F}"/>
              </a:ext>
            </a:extLst>
          </p:cNvPr>
          <p:cNvSpPr>
            <a:spLocks noGrp="1"/>
          </p:cNvSpPr>
          <p:nvPr>
            <p:ph type="sldNum" sz="quarter" idx="18"/>
          </p:nvPr>
        </p:nvSpPr>
        <p:spPr/>
        <p:txBody>
          <a:bodyPr/>
          <a:lstStyle/>
          <a:p>
            <a:fld id="{7391EDBC-5481-E248-9D04-B6CCC7FAB9E3}" type="slidenum">
              <a:rPr lang="en-US" smtClean="0"/>
              <a:pPr/>
              <a:t>20</a:t>
            </a:fld>
            <a:endParaRPr lang="en-US" dirty="0"/>
          </a:p>
        </p:txBody>
      </p:sp>
      <p:sp>
        <p:nvSpPr>
          <p:cNvPr id="5" name="Text Placeholder 2">
            <a:extLst>
              <a:ext uri="{FF2B5EF4-FFF2-40B4-BE49-F238E27FC236}">
                <a16:creationId xmlns:a16="http://schemas.microsoft.com/office/drawing/2014/main" id="{592741DC-E5CE-7C29-F738-B7EEA406F97C}"/>
              </a:ext>
            </a:extLst>
          </p:cNvPr>
          <p:cNvSpPr txBox="1">
            <a:spLocks/>
          </p:cNvSpPr>
          <p:nvPr/>
        </p:nvSpPr>
        <p:spPr>
          <a:xfrm>
            <a:off x="5941016" y="1828800"/>
            <a:ext cx="5638801" cy="3842795"/>
          </a:xfrm>
          <a:prstGeom prst="rect">
            <a:avLst/>
          </a:prstGeom>
        </p:spPr>
        <p:txBody>
          <a:bodyPr>
            <a:noAutofit/>
          </a:bodyPr>
          <a:lstStyle>
            <a:lvl1pPr marL="228600" indent="-228600" algn="l" defTabSz="457200" rtl="0" eaLnBrk="1" latinLnBrk="0" hangingPunct="1">
              <a:spcBef>
                <a:spcPts val="0"/>
              </a:spcBef>
              <a:spcAft>
                <a:spcPts val="600"/>
              </a:spcAft>
              <a:buClr>
                <a:schemeClr val="tx2"/>
              </a:buClr>
              <a:buSzPct val="105000"/>
              <a:buFont typeface="Arial" panose="020B0604020202020204" pitchFamily="34" charset="0"/>
              <a:buChar char="•"/>
              <a:defRPr sz="2400" kern="1200">
                <a:solidFill>
                  <a:schemeClr val="accent6"/>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chemeClr val="tx2"/>
              </a:buClr>
              <a:buSzPct val="85000"/>
              <a:buFont typeface="Courier New" panose="02070309020205020404" pitchFamily="49" charset="0"/>
              <a:buChar char="o"/>
              <a:defRPr sz="2400" kern="1200">
                <a:solidFill>
                  <a:schemeClr val="accent6"/>
                </a:solidFill>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ts val="0"/>
              </a:spcBef>
              <a:spcAft>
                <a:spcPts val="600"/>
              </a:spcAft>
              <a:buClr>
                <a:schemeClr val="tx2"/>
              </a:buClr>
              <a:buSzPct val="95000"/>
              <a:buFont typeface="Wingdings" pitchFamily="2" charset="2"/>
              <a:buChar char="§"/>
              <a:defRPr sz="2400" kern="1200">
                <a:solidFill>
                  <a:schemeClr val="accent6"/>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Clr>
                <a:schemeClr val="accent6"/>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Community environment </a:t>
            </a:r>
          </a:p>
          <a:p>
            <a:pPr lvl="1"/>
            <a:r>
              <a:rPr lang="en-US" dirty="0"/>
              <a:t>Sidewalks</a:t>
            </a:r>
          </a:p>
          <a:p>
            <a:pPr lvl="1"/>
            <a:r>
              <a:rPr lang="en-US" dirty="0"/>
              <a:t>Streets </a:t>
            </a:r>
          </a:p>
          <a:p>
            <a:pPr lvl="1"/>
            <a:r>
              <a:rPr lang="en-US" dirty="0"/>
              <a:t>Trails</a:t>
            </a:r>
          </a:p>
          <a:p>
            <a:pPr lvl="1"/>
            <a:r>
              <a:rPr lang="en-US" dirty="0"/>
              <a:t>Public transportation </a:t>
            </a:r>
          </a:p>
        </p:txBody>
      </p:sp>
    </p:spTree>
    <p:extLst>
      <p:ext uri="{BB962C8B-B14F-4D97-AF65-F5344CB8AC3E}">
        <p14:creationId xmlns:p14="http://schemas.microsoft.com/office/powerpoint/2010/main" val="43852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28FD-2FB2-EF8B-0B46-1218CF3CD0DB}"/>
              </a:ext>
            </a:extLst>
          </p:cNvPr>
          <p:cNvSpPr>
            <a:spLocks noGrp="1"/>
          </p:cNvSpPr>
          <p:nvPr>
            <p:ph type="title"/>
          </p:nvPr>
        </p:nvSpPr>
        <p:spPr/>
        <p:txBody>
          <a:bodyPr/>
          <a:lstStyle/>
          <a:p>
            <a:r>
              <a:rPr lang="en-US" dirty="0"/>
              <a:t>Health Care</a:t>
            </a:r>
          </a:p>
        </p:txBody>
      </p:sp>
      <p:sp>
        <p:nvSpPr>
          <p:cNvPr id="3" name="Text Placeholder 2">
            <a:extLst>
              <a:ext uri="{FF2B5EF4-FFF2-40B4-BE49-F238E27FC236}">
                <a16:creationId xmlns:a16="http://schemas.microsoft.com/office/drawing/2014/main" id="{7E42FBE1-C476-6DEC-8D13-57414C04C37B}"/>
              </a:ext>
            </a:extLst>
          </p:cNvPr>
          <p:cNvSpPr>
            <a:spLocks noGrp="1"/>
          </p:cNvSpPr>
          <p:nvPr>
            <p:ph type="body" sz="quarter" idx="13"/>
          </p:nvPr>
        </p:nvSpPr>
        <p:spPr>
          <a:xfrm>
            <a:off x="457199" y="1828800"/>
            <a:ext cx="6238069" cy="3842795"/>
          </a:xfrm>
        </p:spPr>
        <p:txBody>
          <a:bodyPr/>
          <a:lstStyle/>
          <a:p>
            <a:r>
              <a:rPr lang="en-US" dirty="0"/>
              <a:t>Opportunity for tailored care and physical activity guidance </a:t>
            </a:r>
          </a:p>
          <a:p>
            <a:endParaRPr lang="en-US" sz="1400" dirty="0"/>
          </a:p>
          <a:p>
            <a:r>
              <a:rPr lang="en-US" dirty="0"/>
              <a:t>Often includes oversight from a clinician or health professional </a:t>
            </a:r>
          </a:p>
          <a:p>
            <a:endParaRPr lang="en-US" sz="1400" dirty="0"/>
          </a:p>
          <a:p>
            <a:r>
              <a:rPr lang="en-US" dirty="0"/>
              <a:t>Includes settings such as clinics, hospitals, Tribal health facilities, and skilled nursing facilities</a:t>
            </a:r>
          </a:p>
        </p:txBody>
      </p:sp>
      <p:sp>
        <p:nvSpPr>
          <p:cNvPr id="4" name="Slide Number Placeholder 3">
            <a:extLst>
              <a:ext uri="{FF2B5EF4-FFF2-40B4-BE49-F238E27FC236}">
                <a16:creationId xmlns:a16="http://schemas.microsoft.com/office/drawing/2014/main" id="{EE7E3244-8F77-13A7-1843-9271190E048B}"/>
              </a:ext>
            </a:extLst>
          </p:cNvPr>
          <p:cNvSpPr>
            <a:spLocks noGrp="1"/>
          </p:cNvSpPr>
          <p:nvPr>
            <p:ph type="sldNum" sz="quarter" idx="18"/>
          </p:nvPr>
        </p:nvSpPr>
        <p:spPr/>
        <p:txBody>
          <a:bodyPr/>
          <a:lstStyle/>
          <a:p>
            <a:fld id="{7391EDBC-5481-E248-9D04-B6CCC7FAB9E3}" type="slidenum">
              <a:rPr lang="en-US" smtClean="0"/>
              <a:pPr/>
              <a:t>21</a:t>
            </a:fld>
            <a:endParaRPr lang="en-US" dirty="0"/>
          </a:p>
        </p:txBody>
      </p:sp>
      <p:pic>
        <p:nvPicPr>
          <p:cNvPr id="6" name="Picture 5">
            <a:extLst>
              <a:ext uri="{FF2B5EF4-FFF2-40B4-BE49-F238E27FC236}">
                <a16:creationId xmlns:a16="http://schemas.microsoft.com/office/drawing/2014/main" id="{00ED2205-09D2-C7B3-FAA1-853A5A8DA94B}"/>
              </a:ext>
            </a:extLst>
          </p:cNvPr>
          <p:cNvPicPr>
            <a:picLocks noChangeAspect="1"/>
          </p:cNvPicPr>
          <p:nvPr/>
        </p:nvPicPr>
        <p:blipFill>
          <a:blip r:embed="rId3"/>
          <a:stretch>
            <a:fillRect/>
          </a:stretch>
        </p:blipFill>
        <p:spPr>
          <a:xfrm>
            <a:off x="7148915" y="1828800"/>
            <a:ext cx="4228275" cy="3256258"/>
          </a:xfrm>
          <a:prstGeom prst="rect">
            <a:avLst/>
          </a:prstGeom>
        </p:spPr>
      </p:pic>
    </p:spTree>
    <p:extLst>
      <p:ext uri="{BB962C8B-B14F-4D97-AF65-F5344CB8AC3E}">
        <p14:creationId xmlns:p14="http://schemas.microsoft.com/office/powerpoint/2010/main" val="358109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2B37-386E-B06A-1282-0C13A20C7DDF}"/>
              </a:ext>
            </a:extLst>
          </p:cNvPr>
          <p:cNvSpPr>
            <a:spLocks noGrp="1"/>
          </p:cNvSpPr>
          <p:nvPr>
            <p:ph type="title"/>
          </p:nvPr>
        </p:nvSpPr>
        <p:spPr/>
        <p:txBody>
          <a:bodyPr/>
          <a:lstStyle/>
          <a:p>
            <a:r>
              <a:rPr lang="en-US" dirty="0"/>
              <a:t>Home </a:t>
            </a:r>
          </a:p>
        </p:txBody>
      </p:sp>
      <p:sp>
        <p:nvSpPr>
          <p:cNvPr id="3" name="Text Placeholder 2">
            <a:extLst>
              <a:ext uri="{FF2B5EF4-FFF2-40B4-BE49-F238E27FC236}">
                <a16:creationId xmlns:a16="http://schemas.microsoft.com/office/drawing/2014/main" id="{C2AB9398-ED29-B7E0-721F-972E2202ADAF}"/>
              </a:ext>
            </a:extLst>
          </p:cNvPr>
          <p:cNvSpPr>
            <a:spLocks noGrp="1"/>
          </p:cNvSpPr>
          <p:nvPr>
            <p:ph type="body" sz="quarter" idx="13"/>
          </p:nvPr>
        </p:nvSpPr>
        <p:spPr>
          <a:xfrm>
            <a:off x="457199" y="1828800"/>
            <a:ext cx="6439547" cy="3842795"/>
          </a:xfrm>
        </p:spPr>
        <p:txBody>
          <a:bodyPr/>
          <a:lstStyle/>
          <a:p>
            <a:r>
              <a:rPr lang="en-US" dirty="0"/>
              <a:t>Removes barriers related to weather or lack of transportation </a:t>
            </a:r>
          </a:p>
          <a:p>
            <a:endParaRPr lang="en-US" sz="1400" dirty="0"/>
          </a:p>
          <a:p>
            <a:r>
              <a:rPr lang="en-US" dirty="0"/>
              <a:t>Opportunity to engage others in the household </a:t>
            </a:r>
          </a:p>
          <a:p>
            <a:endParaRPr lang="en-US" sz="1400" dirty="0"/>
          </a:p>
          <a:p>
            <a:r>
              <a:rPr lang="en-US" dirty="0"/>
              <a:t>Includes ways that physical activity fits into daily routines, such as household chores  </a:t>
            </a:r>
          </a:p>
          <a:p>
            <a:endParaRPr lang="en-US" dirty="0"/>
          </a:p>
          <a:p>
            <a:endParaRPr lang="en-US" dirty="0"/>
          </a:p>
        </p:txBody>
      </p:sp>
      <p:sp>
        <p:nvSpPr>
          <p:cNvPr id="4" name="Slide Number Placeholder 3">
            <a:extLst>
              <a:ext uri="{FF2B5EF4-FFF2-40B4-BE49-F238E27FC236}">
                <a16:creationId xmlns:a16="http://schemas.microsoft.com/office/drawing/2014/main" id="{8DD13671-743E-1F11-57C3-71073EF326E4}"/>
              </a:ext>
            </a:extLst>
          </p:cNvPr>
          <p:cNvSpPr>
            <a:spLocks noGrp="1"/>
          </p:cNvSpPr>
          <p:nvPr>
            <p:ph type="sldNum" sz="quarter" idx="18"/>
          </p:nvPr>
        </p:nvSpPr>
        <p:spPr/>
        <p:txBody>
          <a:bodyPr/>
          <a:lstStyle/>
          <a:p>
            <a:fld id="{7391EDBC-5481-E248-9D04-B6CCC7FAB9E3}" type="slidenum">
              <a:rPr lang="en-US" smtClean="0"/>
              <a:pPr/>
              <a:t>22</a:t>
            </a:fld>
            <a:endParaRPr lang="en-US" dirty="0"/>
          </a:p>
        </p:txBody>
      </p:sp>
      <p:pic>
        <p:nvPicPr>
          <p:cNvPr id="6" name="Picture 5">
            <a:extLst>
              <a:ext uri="{FF2B5EF4-FFF2-40B4-BE49-F238E27FC236}">
                <a16:creationId xmlns:a16="http://schemas.microsoft.com/office/drawing/2014/main" id="{6D003E86-2D3A-1E15-3EE7-D77311A6EBC8}"/>
              </a:ext>
            </a:extLst>
          </p:cNvPr>
          <p:cNvPicPr>
            <a:picLocks noChangeAspect="1"/>
          </p:cNvPicPr>
          <p:nvPr/>
        </p:nvPicPr>
        <p:blipFill>
          <a:blip r:embed="rId3"/>
          <a:stretch>
            <a:fillRect/>
          </a:stretch>
        </p:blipFill>
        <p:spPr>
          <a:xfrm>
            <a:off x="8069371" y="1369695"/>
            <a:ext cx="2981325" cy="4391025"/>
          </a:xfrm>
          <a:prstGeom prst="rect">
            <a:avLst/>
          </a:prstGeom>
        </p:spPr>
      </p:pic>
    </p:spTree>
    <p:extLst>
      <p:ext uri="{BB962C8B-B14F-4D97-AF65-F5344CB8AC3E}">
        <p14:creationId xmlns:p14="http://schemas.microsoft.com/office/powerpoint/2010/main" val="1198421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D407-77A8-EB53-C65A-A50CA63432D4}"/>
              </a:ext>
            </a:extLst>
          </p:cNvPr>
          <p:cNvSpPr>
            <a:spLocks noGrp="1"/>
          </p:cNvSpPr>
          <p:nvPr>
            <p:ph type="title"/>
          </p:nvPr>
        </p:nvSpPr>
        <p:spPr/>
        <p:txBody>
          <a:bodyPr/>
          <a:lstStyle/>
          <a:p>
            <a:r>
              <a:rPr lang="en-US" dirty="0"/>
              <a:t>Key Strategies </a:t>
            </a:r>
          </a:p>
        </p:txBody>
      </p:sp>
      <p:sp>
        <p:nvSpPr>
          <p:cNvPr id="3" name="Text Placeholder 2">
            <a:extLst>
              <a:ext uri="{FF2B5EF4-FFF2-40B4-BE49-F238E27FC236}">
                <a16:creationId xmlns:a16="http://schemas.microsoft.com/office/drawing/2014/main" id="{C658B869-04DB-05CD-32ED-7B873B60FEBE}"/>
              </a:ext>
            </a:extLst>
          </p:cNvPr>
          <p:cNvSpPr>
            <a:spLocks noGrp="1"/>
          </p:cNvSpPr>
          <p:nvPr>
            <p:ph type="body" sz="quarter" idx="13"/>
          </p:nvPr>
        </p:nvSpPr>
        <p:spPr/>
        <p:txBody>
          <a:bodyPr/>
          <a:lstStyle/>
          <a:p>
            <a:r>
              <a:rPr lang="en-US" b="1" dirty="0">
                <a:solidFill>
                  <a:schemeClr val="tx2"/>
                </a:solidFill>
                <a:ea typeface="Calibri" panose="020F0502020204030204" pitchFamily="34" charset="0"/>
              </a:rPr>
              <a:t>Policy, Systems, and Environmental Approaches</a:t>
            </a:r>
          </a:p>
          <a:p>
            <a:pPr lvl="1"/>
            <a:r>
              <a:rPr lang="en-US" dirty="0"/>
              <a:t>Community Design</a:t>
            </a:r>
          </a:p>
          <a:p>
            <a:r>
              <a:rPr lang="en-US" b="1" dirty="0">
                <a:solidFill>
                  <a:schemeClr val="tx2"/>
                </a:solidFill>
                <a:ea typeface="Calibri" panose="020F0502020204030204" pitchFamily="34" charset="0"/>
              </a:rPr>
              <a:t>Behavior Change </a:t>
            </a:r>
          </a:p>
          <a:p>
            <a:pPr lvl="1"/>
            <a:r>
              <a:rPr lang="en-US" dirty="0"/>
              <a:t>Cognitive Behavioral Strategies</a:t>
            </a:r>
          </a:p>
          <a:p>
            <a:pPr lvl="1"/>
            <a:r>
              <a:rPr lang="en-US" dirty="0"/>
              <a:t>Physical Activity Counseling </a:t>
            </a:r>
          </a:p>
          <a:p>
            <a:r>
              <a:rPr lang="en-US" b="1" dirty="0">
                <a:solidFill>
                  <a:schemeClr val="tx2"/>
                </a:solidFill>
                <a:ea typeface="Calibri" panose="020F0502020204030204" pitchFamily="34" charset="0"/>
              </a:rPr>
              <a:t>Physical Activity Programs</a:t>
            </a:r>
          </a:p>
          <a:p>
            <a:pPr lvl="1"/>
            <a:r>
              <a:rPr lang="en-US" dirty="0"/>
              <a:t>Exercise Programs </a:t>
            </a:r>
          </a:p>
          <a:p>
            <a:pPr lvl="1"/>
            <a:r>
              <a:rPr lang="en-US" dirty="0"/>
              <a:t>Lifestyle-Based Physical Activity Programs </a:t>
            </a:r>
          </a:p>
          <a:p>
            <a:endParaRPr lang="en-US" dirty="0"/>
          </a:p>
        </p:txBody>
      </p:sp>
      <p:sp>
        <p:nvSpPr>
          <p:cNvPr id="4" name="Slide Number Placeholder 3">
            <a:extLst>
              <a:ext uri="{FF2B5EF4-FFF2-40B4-BE49-F238E27FC236}">
                <a16:creationId xmlns:a16="http://schemas.microsoft.com/office/drawing/2014/main" id="{710FE4AA-5B67-E336-D13C-1F88C388C59C}"/>
              </a:ext>
            </a:extLst>
          </p:cNvPr>
          <p:cNvSpPr>
            <a:spLocks noGrp="1"/>
          </p:cNvSpPr>
          <p:nvPr>
            <p:ph type="sldNum" sz="quarter" idx="18"/>
          </p:nvPr>
        </p:nvSpPr>
        <p:spPr/>
        <p:txBody>
          <a:bodyPr/>
          <a:lstStyle/>
          <a:p>
            <a:fld id="{7391EDBC-5481-E248-9D04-B6CCC7FAB9E3}" type="slidenum">
              <a:rPr lang="en-US" smtClean="0"/>
              <a:pPr/>
              <a:t>23</a:t>
            </a:fld>
            <a:endParaRPr lang="en-US" dirty="0"/>
          </a:p>
        </p:txBody>
      </p:sp>
    </p:spTree>
    <p:custDataLst>
      <p:tags r:id="rId1"/>
    </p:custDataLst>
    <p:extLst>
      <p:ext uri="{BB962C8B-B14F-4D97-AF65-F5344CB8AC3E}">
        <p14:creationId xmlns:p14="http://schemas.microsoft.com/office/powerpoint/2010/main" val="267298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D407-77A8-EB53-C65A-A50CA63432D4}"/>
              </a:ext>
            </a:extLst>
          </p:cNvPr>
          <p:cNvSpPr>
            <a:spLocks noGrp="1"/>
          </p:cNvSpPr>
          <p:nvPr>
            <p:ph type="title"/>
          </p:nvPr>
        </p:nvSpPr>
        <p:spPr/>
        <p:txBody>
          <a:bodyPr/>
          <a:lstStyle/>
          <a:p>
            <a:r>
              <a:rPr lang="en-US" b="1" dirty="0"/>
              <a:t>Policy, Systems, and Environmental Approaches</a:t>
            </a:r>
          </a:p>
        </p:txBody>
      </p:sp>
      <p:sp>
        <p:nvSpPr>
          <p:cNvPr id="3" name="Text Placeholder 2">
            <a:extLst>
              <a:ext uri="{FF2B5EF4-FFF2-40B4-BE49-F238E27FC236}">
                <a16:creationId xmlns:a16="http://schemas.microsoft.com/office/drawing/2014/main" id="{C658B869-04DB-05CD-32ED-7B873B60FEBE}"/>
              </a:ext>
            </a:extLst>
          </p:cNvPr>
          <p:cNvSpPr>
            <a:spLocks noGrp="1"/>
          </p:cNvSpPr>
          <p:nvPr>
            <p:ph type="body" sz="quarter" idx="13"/>
          </p:nvPr>
        </p:nvSpPr>
        <p:spPr>
          <a:xfrm>
            <a:off x="457199" y="1828800"/>
            <a:ext cx="6731001" cy="3842795"/>
          </a:xfrm>
        </p:spPr>
        <p:txBody>
          <a:bodyPr/>
          <a:lstStyle/>
          <a:p>
            <a:r>
              <a:rPr lang="en-US" dirty="0"/>
              <a:t>Community design elements that improve walkability include: </a:t>
            </a:r>
          </a:p>
          <a:p>
            <a:pPr lvl="1"/>
            <a:r>
              <a:rPr lang="en-US" dirty="0"/>
              <a:t>Availability of and access to everyday destinations</a:t>
            </a:r>
          </a:p>
          <a:p>
            <a:pPr lvl="1"/>
            <a:r>
              <a:rPr lang="en-US" dirty="0"/>
              <a:t>Sidewalk connectivity, quality, and networks</a:t>
            </a:r>
          </a:p>
          <a:p>
            <a:pPr lvl="1"/>
            <a:r>
              <a:rPr lang="en-US" dirty="0"/>
              <a:t>Social, aesthetic, and functional components </a:t>
            </a:r>
          </a:p>
        </p:txBody>
      </p:sp>
      <p:sp>
        <p:nvSpPr>
          <p:cNvPr id="4" name="Slide Number Placeholder 3">
            <a:extLst>
              <a:ext uri="{FF2B5EF4-FFF2-40B4-BE49-F238E27FC236}">
                <a16:creationId xmlns:a16="http://schemas.microsoft.com/office/drawing/2014/main" id="{710FE4AA-5B67-E336-D13C-1F88C388C59C}"/>
              </a:ext>
            </a:extLst>
          </p:cNvPr>
          <p:cNvSpPr>
            <a:spLocks noGrp="1"/>
          </p:cNvSpPr>
          <p:nvPr>
            <p:ph type="sldNum" sz="quarter" idx="18"/>
          </p:nvPr>
        </p:nvSpPr>
        <p:spPr/>
        <p:txBody>
          <a:bodyPr/>
          <a:lstStyle/>
          <a:p>
            <a:fld id="{7391EDBC-5481-E248-9D04-B6CCC7FAB9E3}" type="slidenum">
              <a:rPr lang="en-US" smtClean="0"/>
              <a:pPr/>
              <a:t>24</a:t>
            </a:fld>
            <a:endParaRPr lang="en-US" dirty="0"/>
          </a:p>
        </p:txBody>
      </p:sp>
      <p:pic>
        <p:nvPicPr>
          <p:cNvPr id="6" name="Picture 5">
            <a:extLst>
              <a:ext uri="{FF2B5EF4-FFF2-40B4-BE49-F238E27FC236}">
                <a16:creationId xmlns:a16="http://schemas.microsoft.com/office/drawing/2014/main" id="{15E508CD-382F-77F5-5614-85B0AFE322D1}"/>
              </a:ext>
            </a:extLst>
          </p:cNvPr>
          <p:cNvPicPr>
            <a:picLocks noChangeAspect="1"/>
          </p:cNvPicPr>
          <p:nvPr/>
        </p:nvPicPr>
        <p:blipFill>
          <a:blip r:embed="rId4"/>
          <a:stretch>
            <a:fillRect/>
          </a:stretch>
        </p:blipFill>
        <p:spPr>
          <a:xfrm>
            <a:off x="7900670" y="1828800"/>
            <a:ext cx="3160349" cy="3649980"/>
          </a:xfrm>
          <a:prstGeom prst="rect">
            <a:avLst/>
          </a:prstGeom>
        </p:spPr>
      </p:pic>
    </p:spTree>
    <p:custDataLst>
      <p:tags r:id="rId1"/>
    </p:custDataLst>
    <p:extLst>
      <p:ext uri="{BB962C8B-B14F-4D97-AF65-F5344CB8AC3E}">
        <p14:creationId xmlns:p14="http://schemas.microsoft.com/office/powerpoint/2010/main" val="2113408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D407-77A8-EB53-C65A-A50CA63432D4}"/>
              </a:ext>
            </a:extLst>
          </p:cNvPr>
          <p:cNvSpPr>
            <a:spLocks noGrp="1"/>
          </p:cNvSpPr>
          <p:nvPr>
            <p:ph type="title"/>
          </p:nvPr>
        </p:nvSpPr>
        <p:spPr/>
        <p:txBody>
          <a:bodyPr/>
          <a:lstStyle/>
          <a:p>
            <a:r>
              <a:rPr lang="en-US" b="1" dirty="0"/>
              <a:t>Behavior Change </a:t>
            </a:r>
          </a:p>
        </p:txBody>
      </p:sp>
      <p:sp>
        <p:nvSpPr>
          <p:cNvPr id="3" name="Text Placeholder 2">
            <a:extLst>
              <a:ext uri="{FF2B5EF4-FFF2-40B4-BE49-F238E27FC236}">
                <a16:creationId xmlns:a16="http://schemas.microsoft.com/office/drawing/2014/main" id="{C658B869-04DB-05CD-32ED-7B873B60FEBE}"/>
              </a:ext>
            </a:extLst>
          </p:cNvPr>
          <p:cNvSpPr>
            <a:spLocks noGrp="1"/>
          </p:cNvSpPr>
          <p:nvPr>
            <p:ph type="body" sz="quarter" idx="13"/>
          </p:nvPr>
        </p:nvSpPr>
        <p:spPr>
          <a:xfrm>
            <a:off x="457199" y="1622388"/>
            <a:ext cx="6375401" cy="3842795"/>
          </a:xfrm>
        </p:spPr>
        <p:txBody>
          <a:bodyPr/>
          <a:lstStyle/>
          <a:p>
            <a:r>
              <a:rPr lang="en-US" dirty="0"/>
              <a:t>Cognitive behavioral strategies</a:t>
            </a:r>
          </a:p>
          <a:p>
            <a:pPr lvl="1"/>
            <a:r>
              <a:rPr lang="en-US" dirty="0"/>
              <a:t>Physical activity knowledge and awareness</a:t>
            </a:r>
          </a:p>
          <a:p>
            <a:pPr lvl="1"/>
            <a:r>
              <a:rPr lang="en-US" dirty="0"/>
              <a:t>Goal setting</a:t>
            </a:r>
          </a:p>
          <a:p>
            <a:pPr lvl="1"/>
            <a:r>
              <a:rPr lang="en-US" dirty="0"/>
              <a:t>Self-monitoring</a:t>
            </a:r>
          </a:p>
          <a:p>
            <a:pPr lvl="1"/>
            <a:r>
              <a:rPr lang="en-US" dirty="0"/>
              <a:t>Barrier identification and problem-solving</a:t>
            </a:r>
          </a:p>
          <a:p>
            <a:pPr lvl="1"/>
            <a:r>
              <a:rPr lang="en-US" dirty="0"/>
              <a:t>Social support</a:t>
            </a:r>
          </a:p>
          <a:p>
            <a:endParaRPr lang="en-US" sz="1200" dirty="0"/>
          </a:p>
          <a:p>
            <a:r>
              <a:rPr lang="en-US" dirty="0"/>
              <a:t>Physical activity counseling </a:t>
            </a:r>
          </a:p>
          <a:p>
            <a:endParaRPr lang="en-US" dirty="0"/>
          </a:p>
        </p:txBody>
      </p:sp>
      <p:sp>
        <p:nvSpPr>
          <p:cNvPr id="4" name="Slide Number Placeholder 3">
            <a:extLst>
              <a:ext uri="{FF2B5EF4-FFF2-40B4-BE49-F238E27FC236}">
                <a16:creationId xmlns:a16="http://schemas.microsoft.com/office/drawing/2014/main" id="{710FE4AA-5B67-E336-D13C-1F88C388C59C}"/>
              </a:ext>
            </a:extLst>
          </p:cNvPr>
          <p:cNvSpPr>
            <a:spLocks noGrp="1"/>
          </p:cNvSpPr>
          <p:nvPr>
            <p:ph type="sldNum" sz="quarter" idx="18"/>
          </p:nvPr>
        </p:nvSpPr>
        <p:spPr/>
        <p:txBody>
          <a:bodyPr/>
          <a:lstStyle/>
          <a:p>
            <a:fld id="{7391EDBC-5481-E248-9D04-B6CCC7FAB9E3}" type="slidenum">
              <a:rPr lang="en-US" smtClean="0"/>
              <a:pPr/>
              <a:t>25</a:t>
            </a:fld>
            <a:endParaRPr lang="en-US" dirty="0"/>
          </a:p>
        </p:txBody>
      </p:sp>
      <p:pic>
        <p:nvPicPr>
          <p:cNvPr id="6" name="Picture 5">
            <a:extLst>
              <a:ext uri="{FF2B5EF4-FFF2-40B4-BE49-F238E27FC236}">
                <a16:creationId xmlns:a16="http://schemas.microsoft.com/office/drawing/2014/main" id="{6C2B11CC-2679-2DBF-BD44-45F6EF0FB7D9}"/>
              </a:ext>
            </a:extLst>
          </p:cNvPr>
          <p:cNvPicPr>
            <a:picLocks noChangeAspect="1"/>
          </p:cNvPicPr>
          <p:nvPr/>
        </p:nvPicPr>
        <p:blipFill>
          <a:blip r:embed="rId4"/>
          <a:stretch>
            <a:fillRect/>
          </a:stretch>
        </p:blipFill>
        <p:spPr>
          <a:xfrm>
            <a:off x="7036841" y="1434015"/>
            <a:ext cx="4667479" cy="4237580"/>
          </a:xfrm>
          <a:prstGeom prst="rect">
            <a:avLst/>
          </a:prstGeom>
        </p:spPr>
      </p:pic>
    </p:spTree>
    <p:custDataLst>
      <p:tags r:id="rId1"/>
    </p:custDataLst>
    <p:extLst>
      <p:ext uri="{BB962C8B-B14F-4D97-AF65-F5344CB8AC3E}">
        <p14:creationId xmlns:p14="http://schemas.microsoft.com/office/powerpoint/2010/main" val="490560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D407-77A8-EB53-C65A-A50CA63432D4}"/>
              </a:ext>
            </a:extLst>
          </p:cNvPr>
          <p:cNvSpPr>
            <a:spLocks noGrp="1"/>
          </p:cNvSpPr>
          <p:nvPr>
            <p:ph type="title"/>
          </p:nvPr>
        </p:nvSpPr>
        <p:spPr/>
        <p:txBody>
          <a:bodyPr/>
          <a:lstStyle/>
          <a:p>
            <a:r>
              <a:rPr lang="en-US" b="1" dirty="0"/>
              <a:t>Physical Activity Programs</a:t>
            </a:r>
          </a:p>
        </p:txBody>
      </p:sp>
      <p:sp>
        <p:nvSpPr>
          <p:cNvPr id="3" name="Text Placeholder 2">
            <a:extLst>
              <a:ext uri="{FF2B5EF4-FFF2-40B4-BE49-F238E27FC236}">
                <a16:creationId xmlns:a16="http://schemas.microsoft.com/office/drawing/2014/main" id="{C658B869-04DB-05CD-32ED-7B873B60FEBE}"/>
              </a:ext>
            </a:extLst>
          </p:cNvPr>
          <p:cNvSpPr>
            <a:spLocks noGrp="1"/>
          </p:cNvSpPr>
          <p:nvPr>
            <p:ph type="body" sz="quarter" idx="13"/>
          </p:nvPr>
        </p:nvSpPr>
        <p:spPr>
          <a:xfrm>
            <a:off x="457199" y="1828800"/>
            <a:ext cx="6640945" cy="3842795"/>
          </a:xfrm>
        </p:spPr>
        <p:txBody>
          <a:bodyPr/>
          <a:lstStyle/>
          <a:p>
            <a:r>
              <a:rPr lang="en-US" dirty="0"/>
              <a:t>Exercise programs </a:t>
            </a:r>
          </a:p>
          <a:p>
            <a:pPr lvl="1"/>
            <a:r>
              <a:rPr lang="en-US" dirty="0"/>
              <a:t>Help older adults engage in specific exercises for a set amount of time</a:t>
            </a:r>
          </a:p>
          <a:p>
            <a:endParaRPr lang="en-US" dirty="0"/>
          </a:p>
          <a:p>
            <a:r>
              <a:rPr lang="en-US" dirty="0"/>
              <a:t>Lifestyle-based physical activity programs</a:t>
            </a:r>
          </a:p>
          <a:p>
            <a:pPr lvl="1"/>
            <a:r>
              <a:rPr lang="en-US" dirty="0"/>
              <a:t>Empower older adults to increase their physical activity in ways that fit into their lifestyle</a:t>
            </a:r>
          </a:p>
        </p:txBody>
      </p:sp>
      <p:sp>
        <p:nvSpPr>
          <p:cNvPr id="4" name="Slide Number Placeholder 3">
            <a:extLst>
              <a:ext uri="{FF2B5EF4-FFF2-40B4-BE49-F238E27FC236}">
                <a16:creationId xmlns:a16="http://schemas.microsoft.com/office/drawing/2014/main" id="{710FE4AA-5B67-E336-D13C-1F88C388C59C}"/>
              </a:ext>
            </a:extLst>
          </p:cNvPr>
          <p:cNvSpPr>
            <a:spLocks noGrp="1"/>
          </p:cNvSpPr>
          <p:nvPr>
            <p:ph type="sldNum" sz="quarter" idx="18"/>
          </p:nvPr>
        </p:nvSpPr>
        <p:spPr/>
        <p:txBody>
          <a:bodyPr/>
          <a:lstStyle/>
          <a:p>
            <a:fld id="{7391EDBC-5481-E248-9D04-B6CCC7FAB9E3}" type="slidenum">
              <a:rPr lang="en-US" smtClean="0"/>
              <a:pPr/>
              <a:t>26</a:t>
            </a:fld>
            <a:endParaRPr lang="en-US" dirty="0"/>
          </a:p>
        </p:txBody>
      </p:sp>
      <p:pic>
        <p:nvPicPr>
          <p:cNvPr id="6" name="Picture 5">
            <a:extLst>
              <a:ext uri="{FF2B5EF4-FFF2-40B4-BE49-F238E27FC236}">
                <a16:creationId xmlns:a16="http://schemas.microsoft.com/office/drawing/2014/main" id="{3A21E91B-60FC-0358-C60B-4D5F4CE0267C}"/>
              </a:ext>
            </a:extLst>
          </p:cNvPr>
          <p:cNvPicPr>
            <a:picLocks noChangeAspect="1"/>
          </p:cNvPicPr>
          <p:nvPr/>
        </p:nvPicPr>
        <p:blipFill>
          <a:blip r:embed="rId4"/>
          <a:stretch>
            <a:fillRect/>
          </a:stretch>
        </p:blipFill>
        <p:spPr>
          <a:xfrm>
            <a:off x="7915332" y="1554480"/>
            <a:ext cx="2971800" cy="3895725"/>
          </a:xfrm>
          <a:prstGeom prst="rect">
            <a:avLst/>
          </a:prstGeom>
        </p:spPr>
      </p:pic>
    </p:spTree>
    <p:custDataLst>
      <p:tags r:id="rId1"/>
    </p:custDataLst>
    <p:extLst>
      <p:ext uri="{BB962C8B-B14F-4D97-AF65-F5344CB8AC3E}">
        <p14:creationId xmlns:p14="http://schemas.microsoft.com/office/powerpoint/2010/main" val="1000670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CC23-5764-E4D3-643D-50866ABD85CC}"/>
              </a:ext>
            </a:extLst>
          </p:cNvPr>
          <p:cNvSpPr>
            <a:spLocks noGrp="1"/>
          </p:cNvSpPr>
          <p:nvPr>
            <p:ph type="title"/>
          </p:nvPr>
        </p:nvSpPr>
        <p:spPr/>
        <p:txBody>
          <a:bodyPr/>
          <a:lstStyle/>
          <a:p>
            <a:r>
              <a:rPr lang="en-US"/>
              <a:t>Real World Examples </a:t>
            </a:r>
          </a:p>
        </p:txBody>
      </p:sp>
      <p:sp>
        <p:nvSpPr>
          <p:cNvPr id="4" name="Slide Number Placeholder 3">
            <a:extLst>
              <a:ext uri="{FF2B5EF4-FFF2-40B4-BE49-F238E27FC236}">
                <a16:creationId xmlns:a16="http://schemas.microsoft.com/office/drawing/2014/main" id="{EEFE1D9B-385A-09AD-F4DE-E3BC40244788}"/>
              </a:ext>
            </a:extLst>
          </p:cNvPr>
          <p:cNvSpPr>
            <a:spLocks noGrp="1"/>
          </p:cNvSpPr>
          <p:nvPr>
            <p:ph type="sldNum" sz="quarter" idx="18"/>
          </p:nvPr>
        </p:nvSpPr>
        <p:spPr/>
        <p:txBody>
          <a:bodyPr/>
          <a:lstStyle/>
          <a:p>
            <a:fld id="{7391EDBC-5481-E248-9D04-B6CCC7FAB9E3}" type="slidenum">
              <a:rPr lang="en-US" smtClean="0"/>
              <a:pPr/>
              <a:t>27</a:t>
            </a:fld>
            <a:endParaRPr lang="en-US"/>
          </a:p>
        </p:txBody>
      </p:sp>
      <p:pic>
        <p:nvPicPr>
          <p:cNvPr id="8" name="Picture 7">
            <a:extLst>
              <a:ext uri="{FF2B5EF4-FFF2-40B4-BE49-F238E27FC236}">
                <a16:creationId xmlns:a16="http://schemas.microsoft.com/office/drawing/2014/main" id="{26CAD523-DD7B-7497-B310-834B207B80B1}"/>
              </a:ext>
            </a:extLst>
          </p:cNvPr>
          <p:cNvPicPr>
            <a:picLocks noChangeAspect="1"/>
          </p:cNvPicPr>
          <p:nvPr/>
        </p:nvPicPr>
        <p:blipFill>
          <a:blip r:embed="rId3"/>
          <a:stretch>
            <a:fillRect/>
          </a:stretch>
        </p:blipFill>
        <p:spPr>
          <a:xfrm>
            <a:off x="561813" y="1778397"/>
            <a:ext cx="2264533" cy="2926080"/>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DEFA949-E799-33BD-22B4-677A49C4F04D}"/>
              </a:ext>
            </a:extLst>
          </p:cNvPr>
          <p:cNvPicPr>
            <a:picLocks noChangeAspect="1"/>
          </p:cNvPicPr>
          <p:nvPr/>
        </p:nvPicPr>
        <p:blipFill>
          <a:blip r:embed="rId4"/>
          <a:stretch>
            <a:fillRect/>
          </a:stretch>
        </p:blipFill>
        <p:spPr>
          <a:xfrm>
            <a:off x="4547579" y="1778397"/>
            <a:ext cx="2257261" cy="2926080"/>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62F8F44B-5D5D-0A73-BAF5-BAB4C3578255}"/>
              </a:ext>
            </a:extLst>
          </p:cNvPr>
          <p:cNvPicPr>
            <a:picLocks noChangeAspect="1"/>
          </p:cNvPicPr>
          <p:nvPr/>
        </p:nvPicPr>
        <p:blipFill>
          <a:blip r:embed="rId5"/>
          <a:stretch>
            <a:fillRect/>
          </a:stretch>
        </p:blipFill>
        <p:spPr>
          <a:xfrm>
            <a:off x="8356483" y="1778397"/>
            <a:ext cx="2261723" cy="2926080"/>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3DC2BFC4-AF01-B7DB-87A8-A698A6AA7F9B}"/>
              </a:ext>
            </a:extLst>
          </p:cNvPr>
          <p:cNvPicPr>
            <a:picLocks noChangeAspect="1"/>
          </p:cNvPicPr>
          <p:nvPr/>
        </p:nvPicPr>
        <p:blipFill>
          <a:blip r:embed="rId6"/>
          <a:stretch>
            <a:fillRect/>
          </a:stretch>
        </p:blipFill>
        <p:spPr>
          <a:xfrm>
            <a:off x="9463516" y="2834640"/>
            <a:ext cx="2260897" cy="2926080"/>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3D2DB35-730E-937E-794D-F4692CD6919F}"/>
              </a:ext>
            </a:extLst>
          </p:cNvPr>
          <p:cNvPicPr>
            <a:picLocks noChangeAspect="1"/>
          </p:cNvPicPr>
          <p:nvPr/>
        </p:nvPicPr>
        <p:blipFill>
          <a:blip r:embed="rId7"/>
          <a:stretch>
            <a:fillRect/>
          </a:stretch>
        </p:blipFill>
        <p:spPr>
          <a:xfrm>
            <a:off x="1893455" y="2834640"/>
            <a:ext cx="2264533" cy="2926080"/>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1A9BDF4-B1D6-9E2A-41F0-57C23A01E8AB}"/>
              </a:ext>
            </a:extLst>
          </p:cNvPr>
          <p:cNvPicPr>
            <a:picLocks noChangeAspect="1"/>
          </p:cNvPicPr>
          <p:nvPr/>
        </p:nvPicPr>
        <p:blipFill>
          <a:blip r:embed="rId8"/>
          <a:stretch>
            <a:fillRect/>
          </a:stretch>
        </p:blipFill>
        <p:spPr>
          <a:xfrm>
            <a:off x="5710087" y="2834640"/>
            <a:ext cx="2257261" cy="2926080"/>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5709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1DA2-6EA6-2ADE-93E2-3BC9885BB662}"/>
              </a:ext>
            </a:extLst>
          </p:cNvPr>
          <p:cNvSpPr>
            <a:spLocks noGrp="1"/>
          </p:cNvSpPr>
          <p:nvPr>
            <p:ph type="title"/>
          </p:nvPr>
        </p:nvSpPr>
        <p:spPr/>
        <p:txBody>
          <a:bodyPr/>
          <a:lstStyle/>
          <a:p>
            <a:r>
              <a:rPr lang="en-US" dirty="0"/>
              <a:t>Everyone Has a Role to Play </a:t>
            </a:r>
          </a:p>
        </p:txBody>
      </p:sp>
      <p:sp>
        <p:nvSpPr>
          <p:cNvPr id="5" name="Text Placeholder 4">
            <a:extLst>
              <a:ext uri="{FF2B5EF4-FFF2-40B4-BE49-F238E27FC236}">
                <a16:creationId xmlns:a16="http://schemas.microsoft.com/office/drawing/2014/main" id="{991FDF4F-63D6-B35A-C345-4C010C1B36F7}"/>
              </a:ext>
            </a:extLst>
          </p:cNvPr>
          <p:cNvSpPr>
            <a:spLocks noGrp="1"/>
          </p:cNvSpPr>
          <p:nvPr>
            <p:ph type="body" sz="quarter" idx="13"/>
          </p:nvPr>
        </p:nvSpPr>
        <p:spPr>
          <a:xfrm>
            <a:off x="457200" y="1752600"/>
            <a:ext cx="11267213" cy="3842795"/>
          </a:xfrm>
        </p:spPr>
        <p:txBody>
          <a:bodyPr/>
          <a:lstStyle/>
          <a:p>
            <a:pPr>
              <a:spcBef>
                <a:spcPts val="600"/>
              </a:spcBef>
              <a:spcAft>
                <a:spcPts val="1200"/>
              </a:spcAft>
            </a:pPr>
            <a:r>
              <a:rPr lang="en-US" b="1" dirty="0">
                <a:solidFill>
                  <a:schemeClr val="tx2"/>
                </a:solidFill>
              </a:rPr>
              <a:t>Professionals working with older adults </a:t>
            </a:r>
            <a:r>
              <a:rPr lang="en-US" dirty="0">
                <a:ea typeface="+mj-ea"/>
              </a:rPr>
              <a:t>(e.g., exercise and health professionals, clinicians, and gerontologists)</a:t>
            </a:r>
          </a:p>
          <a:p>
            <a:pPr>
              <a:spcBef>
                <a:spcPts val="600"/>
              </a:spcBef>
              <a:spcAft>
                <a:spcPts val="1200"/>
              </a:spcAft>
            </a:pPr>
            <a:r>
              <a:rPr lang="en-US" b="1" dirty="0">
                <a:solidFill>
                  <a:schemeClr val="tx2"/>
                </a:solidFill>
              </a:rPr>
              <a:t>Organizations</a:t>
            </a:r>
            <a:r>
              <a:rPr lang="en-US" dirty="0">
                <a:ea typeface="+mj-ea"/>
              </a:rPr>
              <a:t> (e.g., </a:t>
            </a:r>
            <a:r>
              <a:rPr lang="en-US" dirty="0"/>
              <a:t>fitness centers, cardiac rehab facilities, parks and recreation departments, and senior living residences)</a:t>
            </a:r>
          </a:p>
          <a:p>
            <a:pPr>
              <a:spcBef>
                <a:spcPts val="600"/>
              </a:spcBef>
              <a:spcAft>
                <a:spcPts val="1200"/>
              </a:spcAft>
            </a:pPr>
            <a:r>
              <a:rPr lang="en-US" b="1" dirty="0">
                <a:solidFill>
                  <a:schemeClr val="tx2"/>
                </a:solidFill>
              </a:rPr>
              <a:t>Community</a:t>
            </a:r>
            <a:r>
              <a:rPr lang="en-US" dirty="0">
                <a:ea typeface="+mj-ea"/>
              </a:rPr>
              <a:t> (e.g., </a:t>
            </a:r>
            <a:r>
              <a:rPr lang="en-US" dirty="0"/>
              <a:t>civic associations, housing authorities, and those involved in public works, urban planning, and transportation</a:t>
            </a:r>
          </a:p>
          <a:p>
            <a:pPr>
              <a:spcBef>
                <a:spcPts val="600"/>
              </a:spcBef>
              <a:spcAft>
                <a:spcPts val="1200"/>
              </a:spcAft>
            </a:pPr>
            <a:r>
              <a:rPr lang="en-US" b="1" dirty="0">
                <a:solidFill>
                  <a:schemeClr val="tx2"/>
                </a:solidFill>
              </a:rPr>
              <a:t>Policymakers and decision makers </a:t>
            </a:r>
            <a:r>
              <a:rPr lang="en-US" dirty="0">
                <a:ea typeface="+mj-ea"/>
              </a:rPr>
              <a:t>(e.g., local and state government officials; Tribal leaders; public facility management, and health insurance companies)</a:t>
            </a:r>
          </a:p>
          <a:p>
            <a:pPr lvl="1">
              <a:spcBef>
                <a:spcPts val="600"/>
              </a:spcBef>
              <a:spcAft>
                <a:spcPts val="1200"/>
              </a:spcAft>
            </a:pPr>
            <a:endParaRPr lang="en-US" dirty="0"/>
          </a:p>
        </p:txBody>
      </p:sp>
      <p:sp>
        <p:nvSpPr>
          <p:cNvPr id="4" name="Slide Number Placeholder 3">
            <a:extLst>
              <a:ext uri="{FF2B5EF4-FFF2-40B4-BE49-F238E27FC236}">
                <a16:creationId xmlns:a16="http://schemas.microsoft.com/office/drawing/2014/main" id="{B0C9B030-E409-B6AE-E89B-4E0766C3FF52}"/>
              </a:ext>
            </a:extLst>
          </p:cNvPr>
          <p:cNvSpPr>
            <a:spLocks noGrp="1"/>
          </p:cNvSpPr>
          <p:nvPr>
            <p:ph type="sldNum" sz="quarter" idx="18"/>
          </p:nvPr>
        </p:nvSpPr>
        <p:spPr/>
        <p:txBody>
          <a:bodyPr/>
          <a:lstStyle/>
          <a:p>
            <a:fld id="{7391EDBC-5481-E248-9D04-B6CCC7FAB9E3}" type="slidenum">
              <a:rPr lang="en-US" smtClean="0"/>
              <a:pPr/>
              <a:t>28</a:t>
            </a:fld>
            <a:endParaRPr lang="en-US" dirty="0"/>
          </a:p>
        </p:txBody>
      </p:sp>
      <p:sp>
        <p:nvSpPr>
          <p:cNvPr id="6" name="Text Placeholder 4">
            <a:extLst>
              <a:ext uri="{FF2B5EF4-FFF2-40B4-BE49-F238E27FC236}">
                <a16:creationId xmlns:a16="http://schemas.microsoft.com/office/drawing/2014/main" id="{F29B12F1-4474-89F1-202B-0F9EB065C695}"/>
              </a:ext>
            </a:extLst>
          </p:cNvPr>
          <p:cNvSpPr txBox="1">
            <a:spLocks/>
          </p:cNvSpPr>
          <p:nvPr/>
        </p:nvSpPr>
        <p:spPr>
          <a:xfrm>
            <a:off x="6146800" y="1752599"/>
            <a:ext cx="5791200" cy="3842795"/>
          </a:xfrm>
          <a:prstGeom prst="rect">
            <a:avLst/>
          </a:prstGeom>
        </p:spPr>
        <p:txBody>
          <a:bodyPr>
            <a:noAutofit/>
          </a:bodyPr>
          <a:lstStyle>
            <a:lvl1pPr marL="228600" indent="-228600" algn="l" defTabSz="457200" rtl="0" eaLnBrk="1" latinLnBrk="0" hangingPunct="1">
              <a:spcBef>
                <a:spcPts val="0"/>
              </a:spcBef>
              <a:spcAft>
                <a:spcPts val="600"/>
              </a:spcAft>
              <a:buClr>
                <a:schemeClr val="tx2"/>
              </a:buClr>
              <a:buSzPct val="105000"/>
              <a:buFont typeface="Arial" panose="020B0604020202020204" pitchFamily="34" charset="0"/>
              <a:buChar char="•"/>
              <a:defRPr sz="2400" kern="1200">
                <a:solidFill>
                  <a:schemeClr val="accent6"/>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chemeClr val="tx2"/>
              </a:buClr>
              <a:buSzPct val="85000"/>
              <a:buFont typeface="Courier New" panose="02070309020205020404" pitchFamily="49" charset="0"/>
              <a:buChar char="o"/>
              <a:defRPr sz="2400" kern="1200">
                <a:solidFill>
                  <a:schemeClr val="accent6"/>
                </a:solidFill>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ts val="0"/>
              </a:spcBef>
              <a:spcAft>
                <a:spcPts val="600"/>
              </a:spcAft>
              <a:buClr>
                <a:schemeClr val="tx2"/>
              </a:buClr>
              <a:buSzPct val="95000"/>
              <a:buFont typeface="Wingdings" pitchFamily="2" charset="2"/>
              <a:buChar char="§"/>
              <a:defRPr sz="2400" kern="1200">
                <a:solidFill>
                  <a:schemeClr val="accent6"/>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Clr>
                <a:schemeClr val="accent6"/>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1200"/>
              </a:spcAft>
            </a:pPr>
            <a:endParaRPr lang="en-US" dirty="0">
              <a:ea typeface="+mj-ea"/>
            </a:endParaRPr>
          </a:p>
        </p:txBody>
      </p:sp>
    </p:spTree>
    <p:extLst>
      <p:ext uri="{BB962C8B-B14F-4D97-AF65-F5344CB8AC3E}">
        <p14:creationId xmlns:p14="http://schemas.microsoft.com/office/powerpoint/2010/main" val="1552697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62CD2-BADC-9927-B379-2A645C32FE83}"/>
              </a:ext>
            </a:extLst>
          </p:cNvPr>
          <p:cNvSpPr>
            <a:spLocks noGrp="1"/>
          </p:cNvSpPr>
          <p:nvPr>
            <p:ph type="title"/>
          </p:nvPr>
        </p:nvSpPr>
        <p:spPr/>
        <p:txBody>
          <a:bodyPr/>
          <a:lstStyle/>
          <a:p>
            <a:r>
              <a:rPr lang="en-US" dirty="0"/>
              <a:t>Professionals Working With Older Adults</a:t>
            </a:r>
          </a:p>
        </p:txBody>
      </p:sp>
      <p:sp>
        <p:nvSpPr>
          <p:cNvPr id="3" name="Text Placeholder 2">
            <a:extLst>
              <a:ext uri="{FF2B5EF4-FFF2-40B4-BE49-F238E27FC236}">
                <a16:creationId xmlns:a16="http://schemas.microsoft.com/office/drawing/2014/main" id="{D7BC8076-20E4-D1DE-A2A8-C271B7B23216}"/>
              </a:ext>
            </a:extLst>
          </p:cNvPr>
          <p:cNvSpPr>
            <a:spLocks noGrp="1"/>
          </p:cNvSpPr>
          <p:nvPr>
            <p:ph type="body" sz="quarter" idx="13"/>
          </p:nvPr>
        </p:nvSpPr>
        <p:spPr>
          <a:xfrm>
            <a:off x="457199" y="1828800"/>
            <a:ext cx="5638801" cy="3842795"/>
          </a:xfrm>
        </p:spPr>
        <p:txBody>
          <a:bodyPr/>
          <a:lstStyle/>
          <a:p>
            <a:r>
              <a:rPr lang="en-US" sz="2400" b="1" dirty="0">
                <a:solidFill>
                  <a:schemeClr val="tx2"/>
                </a:solidFill>
              </a:rPr>
              <a:t>Professionals working with older adults</a:t>
            </a:r>
            <a:r>
              <a:rPr lang="en-US" sz="2400" dirty="0"/>
              <a:t> one-on-one or in small-group settings are in key positions to support and encourage them to increase their physical activity levels through direct interactions and services</a:t>
            </a:r>
            <a:endParaRPr lang="en-US" sz="2000" dirty="0"/>
          </a:p>
          <a:p>
            <a:endParaRPr lang="en-US" dirty="0"/>
          </a:p>
        </p:txBody>
      </p:sp>
      <p:pic>
        <p:nvPicPr>
          <p:cNvPr id="6" name="Picture 5" descr="Older adult of Asian descent stretching with a younger, female physical trainer also of Asian descent">
            <a:extLst>
              <a:ext uri="{FF2B5EF4-FFF2-40B4-BE49-F238E27FC236}">
                <a16:creationId xmlns:a16="http://schemas.microsoft.com/office/drawing/2014/main" id="{CFC94DF3-2A8B-F3A3-1CCE-A72F396EC3DC}"/>
              </a:ext>
            </a:extLst>
          </p:cNvPr>
          <p:cNvPicPr>
            <a:picLocks noChangeAspect="1"/>
          </p:cNvPicPr>
          <p:nvPr/>
        </p:nvPicPr>
        <p:blipFill>
          <a:blip r:embed="rId3"/>
          <a:stretch>
            <a:fillRect/>
          </a:stretch>
        </p:blipFill>
        <p:spPr>
          <a:xfrm>
            <a:off x="6705750" y="1954924"/>
            <a:ext cx="4332504" cy="3495954"/>
          </a:xfrm>
          <a:prstGeom prst="rect">
            <a:avLst/>
          </a:prstGeom>
        </p:spPr>
      </p:pic>
      <p:sp>
        <p:nvSpPr>
          <p:cNvPr id="4" name="Slide Number Placeholder 3">
            <a:extLst>
              <a:ext uri="{FF2B5EF4-FFF2-40B4-BE49-F238E27FC236}">
                <a16:creationId xmlns:a16="http://schemas.microsoft.com/office/drawing/2014/main" id="{EAA680BE-BE00-FDF6-C42B-3F6013A39C15}"/>
              </a:ext>
            </a:extLst>
          </p:cNvPr>
          <p:cNvSpPr>
            <a:spLocks noGrp="1"/>
          </p:cNvSpPr>
          <p:nvPr>
            <p:ph type="sldNum" sz="quarter" idx="18"/>
          </p:nvPr>
        </p:nvSpPr>
        <p:spPr/>
        <p:txBody>
          <a:bodyPr/>
          <a:lstStyle/>
          <a:p>
            <a:fld id="{7391EDBC-5481-E248-9D04-B6CCC7FAB9E3}" type="slidenum">
              <a:rPr lang="en-US" smtClean="0"/>
              <a:pPr/>
              <a:t>29</a:t>
            </a:fld>
            <a:endParaRPr lang="en-US" dirty="0"/>
          </a:p>
        </p:txBody>
      </p:sp>
    </p:spTree>
    <p:extLst>
      <p:ext uri="{BB962C8B-B14F-4D97-AF65-F5344CB8AC3E}">
        <p14:creationId xmlns:p14="http://schemas.microsoft.com/office/powerpoint/2010/main" val="386429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7293" y="1142999"/>
            <a:ext cx="11247120" cy="457200"/>
          </a:xfrm>
        </p:spPr>
        <p:txBody>
          <a:bodyPr/>
          <a:lstStyle/>
          <a:p>
            <a:r>
              <a:rPr lang="en-US" dirty="0"/>
              <a:t>History of The Physical Activity Guidelines </a:t>
            </a:r>
            <a:endParaRPr lang="en-US" dirty="0">
              <a:solidFill>
                <a:srgbClr val="FF0000"/>
              </a:solidFill>
            </a:endParaRPr>
          </a:p>
        </p:txBody>
      </p:sp>
      <p:sp>
        <p:nvSpPr>
          <p:cNvPr id="2" name="TextBox 1"/>
          <p:cNvSpPr txBox="1"/>
          <p:nvPr/>
        </p:nvSpPr>
        <p:spPr>
          <a:xfrm>
            <a:off x="950431" y="4857733"/>
            <a:ext cx="170588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74549"/>
                </a:solidFill>
                <a:effectLst/>
                <a:uLnTx/>
                <a:uFillTx/>
                <a:latin typeface="Arial" panose="020B0604020202020204" pitchFamily="34" charset="0"/>
                <a:ea typeface="+mn-ea"/>
                <a:cs typeface="Arial" panose="020B0604020202020204" pitchFamily="34" charset="0"/>
              </a:rPr>
              <a:t>2008</a:t>
            </a:r>
          </a:p>
        </p:txBody>
      </p:sp>
      <p:sp>
        <p:nvSpPr>
          <p:cNvPr id="10" name="Right Arrow 9">
            <a:extLst>
              <a:ext uri="{C183D7F6-B498-43B3-948B-1728B52AA6E4}">
                <adec:decorative xmlns:adec="http://schemas.microsoft.com/office/drawing/2017/decorative" val="1"/>
              </a:ext>
            </a:extLst>
          </p:cNvPr>
          <p:cNvSpPr/>
          <p:nvPr/>
        </p:nvSpPr>
        <p:spPr>
          <a:xfrm>
            <a:off x="2841015" y="3388722"/>
            <a:ext cx="741801" cy="400110"/>
          </a:xfrm>
          <a:prstGeom prst="rightArrow">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468"/>
              </a:solidFill>
              <a:effectLst/>
              <a:uLnTx/>
              <a:uFillTx/>
              <a:latin typeface="Calibri"/>
              <a:ea typeface="+mn-ea"/>
              <a:cs typeface="+mn-cs"/>
            </a:endParaRPr>
          </a:p>
        </p:txBody>
      </p:sp>
      <p:sp>
        <p:nvSpPr>
          <p:cNvPr id="8" name="TextBox 7"/>
          <p:cNvSpPr txBox="1"/>
          <p:nvPr/>
        </p:nvSpPr>
        <p:spPr>
          <a:xfrm>
            <a:off x="3846718" y="4857733"/>
            <a:ext cx="160932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74549"/>
                </a:solidFill>
                <a:effectLst/>
                <a:uLnTx/>
                <a:uFillTx/>
                <a:latin typeface="Arial" panose="020B0604020202020204" pitchFamily="34" charset="0"/>
                <a:ea typeface="+mn-ea"/>
                <a:cs typeface="Arial" panose="020B0604020202020204" pitchFamily="34" charset="0"/>
              </a:rPr>
              <a:t>2013</a:t>
            </a:r>
          </a:p>
        </p:txBody>
      </p:sp>
      <p:sp>
        <p:nvSpPr>
          <p:cNvPr id="16" name="Right Arrow 9">
            <a:extLst>
              <a:ext uri="{FF2B5EF4-FFF2-40B4-BE49-F238E27FC236}">
                <a16:creationId xmlns:a16="http://schemas.microsoft.com/office/drawing/2014/main" id="{868EB2B6-3896-33DE-89F6-EFD82109D3F1}"/>
              </a:ext>
              <a:ext uri="{C183D7F6-B498-43B3-948B-1728B52AA6E4}">
                <adec:decorative xmlns:adec="http://schemas.microsoft.com/office/drawing/2017/decorative" val="1"/>
              </a:ext>
            </a:extLst>
          </p:cNvPr>
          <p:cNvSpPr/>
          <p:nvPr/>
        </p:nvSpPr>
        <p:spPr>
          <a:xfrm>
            <a:off x="5752502" y="3388722"/>
            <a:ext cx="741801" cy="400110"/>
          </a:xfrm>
          <a:prstGeom prst="rightArrow">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468"/>
              </a:solidFill>
              <a:effectLst/>
              <a:uLnTx/>
              <a:uFillTx/>
              <a:latin typeface="Calibri"/>
              <a:ea typeface="+mn-ea"/>
              <a:cs typeface="+mn-cs"/>
            </a:endParaRPr>
          </a:p>
        </p:txBody>
      </p:sp>
      <p:sp>
        <p:nvSpPr>
          <p:cNvPr id="9" name="TextBox 8"/>
          <p:cNvSpPr txBox="1"/>
          <p:nvPr/>
        </p:nvSpPr>
        <p:spPr>
          <a:xfrm>
            <a:off x="6646438" y="4857733"/>
            <a:ext cx="170588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74549"/>
                </a:solidFill>
                <a:effectLst/>
                <a:uLnTx/>
                <a:uFillTx/>
                <a:latin typeface="Arial" panose="020B0604020202020204" pitchFamily="34" charset="0"/>
                <a:ea typeface="+mn-ea"/>
                <a:cs typeface="Arial" panose="020B0604020202020204" pitchFamily="34" charset="0"/>
              </a:rPr>
              <a:t>2018</a:t>
            </a:r>
          </a:p>
        </p:txBody>
      </p:sp>
      <p:sp>
        <p:nvSpPr>
          <p:cNvPr id="17" name="Right Arrow 9">
            <a:extLst>
              <a:ext uri="{FF2B5EF4-FFF2-40B4-BE49-F238E27FC236}">
                <a16:creationId xmlns:a16="http://schemas.microsoft.com/office/drawing/2014/main" id="{74115557-40FF-26FD-CAF2-BCFD533512E1}"/>
              </a:ext>
              <a:ext uri="{C183D7F6-B498-43B3-948B-1728B52AA6E4}">
                <adec:decorative xmlns:adec="http://schemas.microsoft.com/office/drawing/2017/decorative" val="1"/>
              </a:ext>
            </a:extLst>
          </p:cNvPr>
          <p:cNvSpPr/>
          <p:nvPr/>
        </p:nvSpPr>
        <p:spPr>
          <a:xfrm>
            <a:off x="8593656" y="3388722"/>
            <a:ext cx="741801" cy="400110"/>
          </a:xfrm>
          <a:prstGeom prst="rightArrow">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468"/>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2621CCD1-9AC2-1E2C-9550-A35F6E502398}"/>
              </a:ext>
            </a:extLst>
          </p:cNvPr>
          <p:cNvSpPr txBox="1"/>
          <p:nvPr/>
        </p:nvSpPr>
        <p:spPr>
          <a:xfrm>
            <a:off x="9561782" y="4851978"/>
            <a:ext cx="170589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74549"/>
                </a:solidFill>
                <a:effectLst/>
                <a:uLnTx/>
                <a:uFillTx/>
                <a:latin typeface="Arial" panose="020B0604020202020204" pitchFamily="34" charset="0"/>
                <a:ea typeface="+mn-ea"/>
                <a:cs typeface="Arial" panose="020B0604020202020204" pitchFamily="34" charset="0"/>
              </a:rPr>
              <a:t>2023</a:t>
            </a:r>
          </a:p>
        </p:txBody>
      </p:sp>
      <p:sp>
        <p:nvSpPr>
          <p:cNvPr id="3" name="Slide Number Placeholder 2"/>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600" b="0" i="0" u="none" strike="noStrike" kern="1200" cap="none" spc="0" normalizeH="0" baseline="0" noProof="0" smtClean="0">
                <a:ln>
                  <a:noFill/>
                </a:ln>
                <a:solidFill>
                  <a:srgbClr val="007468">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007468">
                  <a:lumMod val="75000"/>
                </a:srgbClr>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CAE3CDC5-075F-3EC8-E629-B1B0DCE6D290}"/>
              </a:ext>
            </a:extLst>
          </p:cNvPr>
          <p:cNvPicPr>
            <a:picLocks noChangeAspect="1"/>
          </p:cNvPicPr>
          <p:nvPr/>
        </p:nvPicPr>
        <p:blipFill>
          <a:blip r:embed="rId3"/>
          <a:stretch>
            <a:fillRect/>
          </a:stretch>
        </p:blipFill>
        <p:spPr>
          <a:xfrm>
            <a:off x="915294" y="2318315"/>
            <a:ext cx="1717954" cy="2221992"/>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00B4FA0-22EC-69D8-B947-90D272AA6653}"/>
              </a:ext>
            </a:extLst>
          </p:cNvPr>
          <p:cNvPicPr>
            <a:picLocks noChangeAspect="1"/>
          </p:cNvPicPr>
          <p:nvPr/>
        </p:nvPicPr>
        <p:blipFill>
          <a:blip r:embed="rId4"/>
          <a:stretch>
            <a:fillRect/>
          </a:stretch>
        </p:blipFill>
        <p:spPr>
          <a:xfrm>
            <a:off x="3790583" y="2309875"/>
            <a:ext cx="1720592" cy="2221992"/>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3184303B-62EB-0461-B778-9070456239BE}"/>
              </a:ext>
            </a:extLst>
          </p:cNvPr>
          <p:cNvPicPr>
            <a:picLocks noChangeAspect="1"/>
          </p:cNvPicPr>
          <p:nvPr/>
        </p:nvPicPr>
        <p:blipFill>
          <a:blip r:embed="rId5"/>
          <a:stretch>
            <a:fillRect/>
          </a:stretch>
        </p:blipFill>
        <p:spPr>
          <a:xfrm>
            <a:off x="9543224" y="2311876"/>
            <a:ext cx="1715994" cy="2221992"/>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BD0DB375-3B0D-4418-D5E3-36496800ED81}"/>
              </a:ext>
            </a:extLst>
          </p:cNvPr>
          <p:cNvPicPr>
            <a:picLocks noChangeAspect="1"/>
          </p:cNvPicPr>
          <p:nvPr/>
        </p:nvPicPr>
        <p:blipFill>
          <a:blip r:embed="rId6"/>
          <a:stretch>
            <a:fillRect/>
          </a:stretch>
        </p:blipFill>
        <p:spPr>
          <a:xfrm>
            <a:off x="6668510" y="2311876"/>
            <a:ext cx="1717379" cy="2221992"/>
          </a:xfrm>
          <a:prstGeom prst="rect">
            <a:avLst/>
          </a:prstGeom>
          <a:ln w="3175">
            <a:solidFill>
              <a:schemeClr val="accent6">
                <a:lumMod val="60000"/>
                <a:lumOff val="4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03458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71853-BA41-6BFA-6310-01575843EA6D}"/>
              </a:ext>
            </a:extLst>
          </p:cNvPr>
          <p:cNvSpPr>
            <a:spLocks noGrp="1"/>
          </p:cNvSpPr>
          <p:nvPr>
            <p:ph type="title"/>
          </p:nvPr>
        </p:nvSpPr>
        <p:spPr/>
        <p:txBody>
          <a:bodyPr/>
          <a:lstStyle/>
          <a:p>
            <a:r>
              <a:rPr lang="en-US" dirty="0"/>
              <a:t>Organizations </a:t>
            </a:r>
          </a:p>
        </p:txBody>
      </p:sp>
      <p:sp>
        <p:nvSpPr>
          <p:cNvPr id="3" name="Text Placeholder 2">
            <a:extLst>
              <a:ext uri="{FF2B5EF4-FFF2-40B4-BE49-F238E27FC236}">
                <a16:creationId xmlns:a16="http://schemas.microsoft.com/office/drawing/2014/main" id="{12945609-99FB-B1C9-E58B-C11F047A6727}"/>
              </a:ext>
            </a:extLst>
          </p:cNvPr>
          <p:cNvSpPr>
            <a:spLocks noGrp="1"/>
          </p:cNvSpPr>
          <p:nvPr>
            <p:ph type="body" sz="quarter" idx="13"/>
          </p:nvPr>
        </p:nvSpPr>
        <p:spPr>
          <a:xfrm>
            <a:off x="457199" y="1828800"/>
            <a:ext cx="5155325" cy="3842795"/>
          </a:xfrm>
        </p:spPr>
        <p:txBody>
          <a:bodyPr/>
          <a:lstStyle/>
          <a:p>
            <a:r>
              <a:rPr lang="en-US" sz="2400" b="1" dirty="0">
                <a:solidFill>
                  <a:schemeClr val="tx2"/>
                </a:solidFill>
              </a:rPr>
              <a:t>Organizations</a:t>
            </a:r>
            <a:r>
              <a:rPr lang="en-US" sz="2400" dirty="0"/>
              <a:t> are uniquely positioned to create conditions for older adults to participate in physical activity through programming and interactions at various facilities and locations</a:t>
            </a:r>
          </a:p>
          <a:p>
            <a:endParaRPr lang="en-US" dirty="0"/>
          </a:p>
        </p:txBody>
      </p:sp>
      <p:sp>
        <p:nvSpPr>
          <p:cNvPr id="4" name="Slide Number Placeholder 3">
            <a:extLst>
              <a:ext uri="{FF2B5EF4-FFF2-40B4-BE49-F238E27FC236}">
                <a16:creationId xmlns:a16="http://schemas.microsoft.com/office/drawing/2014/main" id="{B9AB6AA9-8D23-37F9-DAC6-35B1AE20D0B9}"/>
              </a:ext>
            </a:extLst>
          </p:cNvPr>
          <p:cNvSpPr>
            <a:spLocks noGrp="1"/>
          </p:cNvSpPr>
          <p:nvPr>
            <p:ph type="sldNum" sz="quarter" idx="18"/>
          </p:nvPr>
        </p:nvSpPr>
        <p:spPr/>
        <p:txBody>
          <a:bodyPr/>
          <a:lstStyle/>
          <a:p>
            <a:fld id="{7391EDBC-5481-E248-9D04-B6CCC7FAB9E3}" type="slidenum">
              <a:rPr lang="en-US" smtClean="0"/>
              <a:pPr/>
              <a:t>30</a:t>
            </a:fld>
            <a:endParaRPr lang="en-US" dirty="0"/>
          </a:p>
        </p:txBody>
      </p:sp>
      <p:pic>
        <p:nvPicPr>
          <p:cNvPr id="6" name="Picture 5" descr="Photo of older adult women floating on pool noodles in a water aerobics class. ">
            <a:extLst>
              <a:ext uri="{FF2B5EF4-FFF2-40B4-BE49-F238E27FC236}">
                <a16:creationId xmlns:a16="http://schemas.microsoft.com/office/drawing/2014/main" id="{18E8F700-836D-446F-3DD9-C464FEE0B044}"/>
              </a:ext>
            </a:extLst>
          </p:cNvPr>
          <p:cNvPicPr>
            <a:picLocks noChangeAspect="1"/>
          </p:cNvPicPr>
          <p:nvPr/>
        </p:nvPicPr>
        <p:blipFill>
          <a:blip r:embed="rId3"/>
          <a:stretch>
            <a:fillRect/>
          </a:stretch>
        </p:blipFill>
        <p:spPr>
          <a:xfrm>
            <a:off x="6080760" y="1554480"/>
            <a:ext cx="5590710" cy="3021067"/>
          </a:xfrm>
          <a:prstGeom prst="rect">
            <a:avLst/>
          </a:prstGeom>
        </p:spPr>
      </p:pic>
    </p:spTree>
    <p:extLst>
      <p:ext uri="{BB962C8B-B14F-4D97-AF65-F5344CB8AC3E}">
        <p14:creationId xmlns:p14="http://schemas.microsoft.com/office/powerpoint/2010/main" val="659959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21B6-B841-E60E-0BD4-1DA97D34E60D}"/>
              </a:ext>
            </a:extLst>
          </p:cNvPr>
          <p:cNvSpPr>
            <a:spLocks noGrp="1"/>
          </p:cNvSpPr>
          <p:nvPr>
            <p:ph type="title"/>
          </p:nvPr>
        </p:nvSpPr>
        <p:spPr/>
        <p:txBody>
          <a:bodyPr/>
          <a:lstStyle/>
          <a:p>
            <a:r>
              <a:rPr lang="en-US" dirty="0"/>
              <a:t>Communities</a:t>
            </a:r>
          </a:p>
        </p:txBody>
      </p:sp>
      <p:sp>
        <p:nvSpPr>
          <p:cNvPr id="3" name="Text Placeholder 2">
            <a:extLst>
              <a:ext uri="{FF2B5EF4-FFF2-40B4-BE49-F238E27FC236}">
                <a16:creationId xmlns:a16="http://schemas.microsoft.com/office/drawing/2014/main" id="{497E1133-64B4-B819-DFD8-643E44DD356B}"/>
              </a:ext>
            </a:extLst>
          </p:cNvPr>
          <p:cNvSpPr>
            <a:spLocks noGrp="1"/>
          </p:cNvSpPr>
          <p:nvPr>
            <p:ph type="body" sz="quarter" idx="13"/>
          </p:nvPr>
        </p:nvSpPr>
        <p:spPr>
          <a:xfrm>
            <a:off x="457199" y="1828800"/>
            <a:ext cx="5990898" cy="3842795"/>
          </a:xfrm>
        </p:spPr>
        <p:txBody>
          <a:bodyPr/>
          <a:lstStyle/>
          <a:p>
            <a:r>
              <a:rPr lang="en-US" sz="2400" b="1" dirty="0">
                <a:solidFill>
                  <a:schemeClr val="tx2"/>
                </a:solidFill>
              </a:rPr>
              <a:t>Community</a:t>
            </a:r>
            <a:r>
              <a:rPr lang="en-US" sz="2400" dirty="0"/>
              <a:t> includes the design and atmosphere of public spaces that people can use for physical activity, such as: </a:t>
            </a:r>
          </a:p>
          <a:p>
            <a:pPr lvl="1"/>
            <a:r>
              <a:rPr lang="en-US" dirty="0"/>
              <a:t>Active transportation and public transit infrastructure</a:t>
            </a:r>
          </a:p>
          <a:p>
            <a:pPr lvl="1"/>
            <a:r>
              <a:rPr lang="en-US" dirty="0"/>
              <a:t>Parks, greenways, and trails</a:t>
            </a:r>
          </a:p>
          <a:p>
            <a:pPr lvl="1"/>
            <a:r>
              <a:rPr lang="en-US" dirty="0"/>
              <a:t>Other community design interventions</a:t>
            </a:r>
          </a:p>
          <a:p>
            <a:endParaRPr lang="en-US" dirty="0"/>
          </a:p>
        </p:txBody>
      </p:sp>
      <p:pic>
        <p:nvPicPr>
          <p:cNvPr id="6" name="Picture 5" descr="Photo of a Black older adult man wearing a helmet riding a bicycle with a basket full of groceries.">
            <a:extLst>
              <a:ext uri="{FF2B5EF4-FFF2-40B4-BE49-F238E27FC236}">
                <a16:creationId xmlns:a16="http://schemas.microsoft.com/office/drawing/2014/main" id="{EBD53151-D710-3B63-18CC-598D60F5CBD6}"/>
              </a:ext>
            </a:extLst>
          </p:cNvPr>
          <p:cNvPicPr>
            <a:picLocks noChangeAspect="1"/>
          </p:cNvPicPr>
          <p:nvPr/>
        </p:nvPicPr>
        <p:blipFill>
          <a:blip r:embed="rId3"/>
          <a:stretch>
            <a:fillRect/>
          </a:stretch>
        </p:blipFill>
        <p:spPr>
          <a:xfrm>
            <a:off x="7484489" y="1005002"/>
            <a:ext cx="3326443" cy="4666593"/>
          </a:xfrm>
          <a:prstGeom prst="rect">
            <a:avLst/>
          </a:prstGeom>
        </p:spPr>
      </p:pic>
      <p:sp>
        <p:nvSpPr>
          <p:cNvPr id="4" name="Slide Number Placeholder 3">
            <a:extLst>
              <a:ext uri="{FF2B5EF4-FFF2-40B4-BE49-F238E27FC236}">
                <a16:creationId xmlns:a16="http://schemas.microsoft.com/office/drawing/2014/main" id="{5F78146C-790D-9284-9D64-31AFEB71CB6F}"/>
              </a:ext>
            </a:extLst>
          </p:cNvPr>
          <p:cNvSpPr>
            <a:spLocks noGrp="1"/>
          </p:cNvSpPr>
          <p:nvPr>
            <p:ph type="sldNum" sz="quarter" idx="18"/>
          </p:nvPr>
        </p:nvSpPr>
        <p:spPr/>
        <p:txBody>
          <a:bodyPr/>
          <a:lstStyle/>
          <a:p>
            <a:fld id="{7391EDBC-5481-E248-9D04-B6CCC7FAB9E3}" type="slidenum">
              <a:rPr lang="en-US" smtClean="0"/>
              <a:pPr/>
              <a:t>31</a:t>
            </a:fld>
            <a:endParaRPr lang="en-US" dirty="0"/>
          </a:p>
        </p:txBody>
      </p:sp>
    </p:spTree>
    <p:extLst>
      <p:ext uri="{BB962C8B-B14F-4D97-AF65-F5344CB8AC3E}">
        <p14:creationId xmlns:p14="http://schemas.microsoft.com/office/powerpoint/2010/main" val="606231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ED19-4FA1-621A-6E4D-D536C6E18A70}"/>
              </a:ext>
            </a:extLst>
          </p:cNvPr>
          <p:cNvSpPr>
            <a:spLocks noGrp="1"/>
          </p:cNvSpPr>
          <p:nvPr>
            <p:ph type="title"/>
          </p:nvPr>
        </p:nvSpPr>
        <p:spPr/>
        <p:txBody>
          <a:bodyPr/>
          <a:lstStyle/>
          <a:p>
            <a:r>
              <a:rPr lang="en-US" dirty="0"/>
              <a:t>Policy Makers and Decision Makers </a:t>
            </a:r>
          </a:p>
        </p:txBody>
      </p:sp>
      <p:sp>
        <p:nvSpPr>
          <p:cNvPr id="3" name="Text Placeholder 2">
            <a:extLst>
              <a:ext uri="{FF2B5EF4-FFF2-40B4-BE49-F238E27FC236}">
                <a16:creationId xmlns:a16="http://schemas.microsoft.com/office/drawing/2014/main" id="{1FB224CB-F743-7510-137C-140A382CD516}"/>
              </a:ext>
            </a:extLst>
          </p:cNvPr>
          <p:cNvSpPr>
            <a:spLocks noGrp="1"/>
          </p:cNvSpPr>
          <p:nvPr>
            <p:ph type="body" sz="quarter" idx="13"/>
          </p:nvPr>
        </p:nvSpPr>
        <p:spPr>
          <a:xfrm>
            <a:off x="457199" y="1828800"/>
            <a:ext cx="6605753" cy="3842795"/>
          </a:xfrm>
        </p:spPr>
        <p:txBody>
          <a:bodyPr/>
          <a:lstStyle/>
          <a:p>
            <a:r>
              <a:rPr lang="en-US" sz="2400" b="1" dirty="0">
                <a:solidFill>
                  <a:schemeClr val="tx2"/>
                </a:solidFill>
              </a:rPr>
              <a:t>Policymakers and decision makers </a:t>
            </a:r>
            <a:r>
              <a:rPr lang="en-US" sz="2400" dirty="0"/>
              <a:t>are responsible for creating:</a:t>
            </a:r>
          </a:p>
          <a:p>
            <a:pPr lvl="1"/>
            <a:r>
              <a:rPr lang="en-US" dirty="0"/>
              <a:t>Laws, rules, regulations, codes, and funding at various levels of government</a:t>
            </a:r>
          </a:p>
          <a:p>
            <a:pPr lvl="1"/>
            <a:r>
              <a:rPr lang="en-US" dirty="0"/>
              <a:t>Corporate policies</a:t>
            </a:r>
          </a:p>
          <a:p>
            <a:pPr lvl="1"/>
            <a:r>
              <a:rPr lang="en-US" dirty="0"/>
              <a:t>Institutional rules and policies</a:t>
            </a:r>
          </a:p>
          <a:p>
            <a:endParaRPr lang="en-US" dirty="0"/>
          </a:p>
        </p:txBody>
      </p:sp>
      <p:pic>
        <p:nvPicPr>
          <p:cNvPr id="6" name="Picture 5" descr="Photo of a White older adult woman using exercise equipment at a park. ">
            <a:extLst>
              <a:ext uri="{FF2B5EF4-FFF2-40B4-BE49-F238E27FC236}">
                <a16:creationId xmlns:a16="http://schemas.microsoft.com/office/drawing/2014/main" id="{E7D52C4A-1707-A935-D385-DCF064C7DAC0}"/>
              </a:ext>
            </a:extLst>
          </p:cNvPr>
          <p:cNvPicPr>
            <a:picLocks noChangeAspect="1"/>
          </p:cNvPicPr>
          <p:nvPr/>
        </p:nvPicPr>
        <p:blipFill>
          <a:blip r:embed="rId3"/>
          <a:stretch>
            <a:fillRect/>
          </a:stretch>
        </p:blipFill>
        <p:spPr>
          <a:xfrm>
            <a:off x="8550170" y="1325880"/>
            <a:ext cx="2260762" cy="4192687"/>
          </a:xfrm>
          <a:prstGeom prst="rect">
            <a:avLst/>
          </a:prstGeom>
        </p:spPr>
      </p:pic>
      <p:sp>
        <p:nvSpPr>
          <p:cNvPr id="4" name="Slide Number Placeholder 3">
            <a:extLst>
              <a:ext uri="{FF2B5EF4-FFF2-40B4-BE49-F238E27FC236}">
                <a16:creationId xmlns:a16="http://schemas.microsoft.com/office/drawing/2014/main" id="{684B20C8-0D87-AA24-7B47-31D141096E72}"/>
              </a:ext>
            </a:extLst>
          </p:cNvPr>
          <p:cNvSpPr>
            <a:spLocks noGrp="1"/>
          </p:cNvSpPr>
          <p:nvPr>
            <p:ph type="sldNum" sz="quarter" idx="18"/>
          </p:nvPr>
        </p:nvSpPr>
        <p:spPr/>
        <p:txBody>
          <a:bodyPr/>
          <a:lstStyle/>
          <a:p>
            <a:fld id="{7391EDBC-5481-E248-9D04-B6CCC7FAB9E3}" type="slidenum">
              <a:rPr lang="en-US" smtClean="0"/>
              <a:pPr/>
              <a:t>32</a:t>
            </a:fld>
            <a:endParaRPr lang="en-US" dirty="0"/>
          </a:p>
        </p:txBody>
      </p:sp>
    </p:spTree>
    <p:extLst>
      <p:ext uri="{BB962C8B-B14F-4D97-AF65-F5344CB8AC3E}">
        <p14:creationId xmlns:p14="http://schemas.microsoft.com/office/powerpoint/2010/main" val="38869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A4E3-674A-21F0-BBB1-983E51B77AE2}"/>
              </a:ext>
            </a:extLst>
          </p:cNvPr>
          <p:cNvSpPr>
            <a:spLocks noGrp="1"/>
          </p:cNvSpPr>
          <p:nvPr>
            <p:ph type="title"/>
          </p:nvPr>
        </p:nvSpPr>
        <p:spPr/>
        <p:txBody>
          <a:bodyPr/>
          <a:lstStyle/>
          <a:p>
            <a:r>
              <a:rPr lang="en-US" dirty="0"/>
              <a:t>Tools and Resources</a:t>
            </a:r>
          </a:p>
        </p:txBody>
      </p:sp>
      <p:sp>
        <p:nvSpPr>
          <p:cNvPr id="3" name="Slide Number Placeholder 2">
            <a:extLst>
              <a:ext uri="{FF2B5EF4-FFF2-40B4-BE49-F238E27FC236}">
                <a16:creationId xmlns:a16="http://schemas.microsoft.com/office/drawing/2014/main" id="{CB2FF64F-1340-1870-A237-AF2FA4D61C76}"/>
              </a:ext>
            </a:extLst>
          </p:cNvPr>
          <p:cNvSpPr>
            <a:spLocks noGrp="1"/>
          </p:cNvSpPr>
          <p:nvPr>
            <p:ph type="sldNum" sz="quarter" idx="11"/>
          </p:nvPr>
        </p:nvSpPr>
        <p:spPr/>
        <p:txBody>
          <a:bodyPr/>
          <a:lstStyle/>
          <a:p>
            <a:fld id="{5BD7419E-EE0A-3345-BF0F-B6C93364400E}" type="slidenum">
              <a:rPr lang="en-US" smtClean="0"/>
              <a:pPr/>
              <a:t>33</a:t>
            </a:fld>
            <a:endParaRPr lang="en-US" dirty="0"/>
          </a:p>
        </p:txBody>
      </p:sp>
    </p:spTree>
    <p:extLst>
      <p:ext uri="{BB962C8B-B14F-4D97-AF65-F5344CB8AC3E}">
        <p14:creationId xmlns:p14="http://schemas.microsoft.com/office/powerpoint/2010/main" val="1258184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Move Your Way</a:t>
            </a:r>
            <a:r>
              <a:rPr lang="en-US" baseline="30000" dirty="0"/>
              <a:t>® </a:t>
            </a:r>
            <a:r>
              <a:rPr lang="en-US" dirty="0"/>
              <a:t>Campaign</a:t>
            </a:r>
          </a:p>
        </p:txBody>
      </p:sp>
      <p:sp>
        <p:nvSpPr>
          <p:cNvPr id="4" name="Text Placeholder 3">
            <a:extLst>
              <a:ext uri="{FF2B5EF4-FFF2-40B4-BE49-F238E27FC236}">
                <a16:creationId xmlns:a16="http://schemas.microsoft.com/office/drawing/2014/main" id="{E3E91BCE-9A99-47C0-92B6-AF8ACB626507}"/>
              </a:ext>
            </a:extLst>
          </p:cNvPr>
          <p:cNvSpPr>
            <a:spLocks noGrp="1"/>
          </p:cNvSpPr>
          <p:nvPr>
            <p:ph type="body" sz="quarter" idx="13"/>
          </p:nvPr>
        </p:nvSpPr>
        <p:spPr>
          <a:xfrm>
            <a:off x="389315" y="1633948"/>
            <a:ext cx="6011485" cy="3834993"/>
          </a:xfrm>
        </p:spPr>
        <p:txBody>
          <a:bodyPr/>
          <a:lstStyle/>
          <a:p>
            <a:pPr marL="0" indent="0">
              <a:buNone/>
            </a:pPr>
            <a:endParaRPr lang="en-US" sz="900" dirty="0"/>
          </a:p>
          <a:p>
            <a:r>
              <a:rPr lang="en-US" sz="2350" dirty="0"/>
              <a:t>Translates the Physical Activity Guidelines into easy-to-understand information </a:t>
            </a:r>
          </a:p>
          <a:p>
            <a:endParaRPr lang="en-US" sz="2350" dirty="0"/>
          </a:p>
          <a:p>
            <a:r>
              <a:rPr lang="en-US" sz="2350" dirty="0"/>
              <a:t>Materials are:</a:t>
            </a:r>
          </a:p>
          <a:p>
            <a:pPr lvl="1"/>
            <a:r>
              <a:rPr lang="en-US" sz="2350" dirty="0"/>
              <a:t>Ready-to-use</a:t>
            </a:r>
          </a:p>
          <a:p>
            <a:pPr lvl="1"/>
            <a:r>
              <a:rPr lang="en-US" sz="2350" dirty="0"/>
              <a:t>Tailored to different audiences </a:t>
            </a:r>
          </a:p>
          <a:p>
            <a:pPr lvl="1"/>
            <a:r>
              <a:rPr lang="en-US" sz="2350" dirty="0"/>
              <a:t>Based on people’s needs</a:t>
            </a:r>
          </a:p>
          <a:p>
            <a:pPr lvl="1"/>
            <a:endParaRPr lang="en-US" sz="2350" dirty="0"/>
          </a:p>
          <a:p>
            <a:endParaRPr lang="en-US" sz="2350" dirty="0"/>
          </a:p>
          <a:p>
            <a:pPr lvl="1"/>
            <a:endParaRPr lang="en-US" sz="2350" dirty="0"/>
          </a:p>
          <a:p>
            <a:pPr lvl="1"/>
            <a:endParaRPr lang="en-US" dirty="0"/>
          </a:p>
          <a:p>
            <a:pPr lvl="1"/>
            <a:endParaRPr lang="en-US" dirty="0"/>
          </a:p>
        </p:txBody>
      </p:sp>
      <p:sp>
        <p:nvSpPr>
          <p:cNvPr id="2" name="Slide Number Placeholder 1"/>
          <p:cNvSpPr>
            <a:spLocks noGrp="1"/>
          </p:cNvSpPr>
          <p:nvPr>
            <p:ph type="sldNum" sz="quarter" idx="18"/>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800" b="0" i="0" u="none" strike="noStrike" kern="1200" cap="none" spc="0" normalizeH="0" baseline="0" noProof="0" smtClean="0">
                <a:ln>
                  <a:noFill/>
                </a:ln>
                <a:solidFill>
                  <a:srgbClr val="036862"/>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srgbClr val="036862"/>
              </a:solidFill>
              <a:effectLst/>
              <a:uLnTx/>
              <a:uFillTx/>
              <a:latin typeface="Calibri"/>
              <a:ea typeface="+mn-ea"/>
              <a:cs typeface="+mn-cs"/>
            </a:endParaRPr>
          </a:p>
        </p:txBody>
      </p:sp>
      <p:pic>
        <p:nvPicPr>
          <p:cNvPr id="6" name="Picture 5" descr="Logo&#10;&#10;Description automatically generated">
            <a:extLst>
              <a:ext uri="{FF2B5EF4-FFF2-40B4-BE49-F238E27FC236}">
                <a16:creationId xmlns:a16="http://schemas.microsoft.com/office/drawing/2014/main" id="{9F48B629-B0F5-56B1-6EB9-CF0867D567F2}"/>
              </a:ext>
            </a:extLst>
          </p:cNvPr>
          <p:cNvPicPr>
            <a:picLocks noChangeAspect="1"/>
          </p:cNvPicPr>
          <p:nvPr/>
        </p:nvPicPr>
        <p:blipFill>
          <a:blip r:embed="rId3"/>
          <a:stretch>
            <a:fillRect/>
          </a:stretch>
        </p:blipFill>
        <p:spPr>
          <a:xfrm>
            <a:off x="7351139" y="1325880"/>
            <a:ext cx="3691079" cy="2226330"/>
          </a:xfrm>
          <a:prstGeom prst="rect">
            <a:avLst/>
          </a:prstGeom>
        </p:spPr>
      </p:pic>
      <p:pic>
        <p:nvPicPr>
          <p:cNvPr id="8" name="Picture 7" descr="Qr code&#10;&#10;Description automatically generated">
            <a:extLst>
              <a:ext uri="{FF2B5EF4-FFF2-40B4-BE49-F238E27FC236}">
                <a16:creationId xmlns:a16="http://schemas.microsoft.com/office/drawing/2014/main" id="{D3DAF820-AA35-0AA6-E4BA-652EF472E786}"/>
              </a:ext>
            </a:extLst>
          </p:cNvPr>
          <p:cNvPicPr>
            <a:picLocks noChangeAspect="1"/>
          </p:cNvPicPr>
          <p:nvPr/>
        </p:nvPicPr>
        <p:blipFill rotWithShape="1">
          <a:blip r:embed="rId4"/>
          <a:srcRect l="8027" t="9490" r="8874" b="8665"/>
          <a:stretch/>
        </p:blipFill>
        <p:spPr>
          <a:xfrm>
            <a:off x="8949654" y="3780810"/>
            <a:ext cx="2010290" cy="1979909"/>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5" name="Right Arrow 9">
            <a:extLst>
              <a:ext uri="{FF2B5EF4-FFF2-40B4-BE49-F238E27FC236}">
                <a16:creationId xmlns:a16="http://schemas.microsoft.com/office/drawing/2014/main" id="{B4872239-D1F4-6BC6-316D-8C76AEDA88C8}"/>
              </a:ext>
              <a:ext uri="{C183D7F6-B498-43B3-948B-1728B52AA6E4}">
                <adec:decorative xmlns:adec="http://schemas.microsoft.com/office/drawing/2017/decorative" val="1"/>
              </a:ext>
            </a:extLst>
          </p:cNvPr>
          <p:cNvSpPr/>
          <p:nvPr/>
        </p:nvSpPr>
        <p:spPr>
          <a:xfrm>
            <a:off x="8187068" y="4570709"/>
            <a:ext cx="542351" cy="400110"/>
          </a:xfrm>
          <a:prstGeom prst="rightArrow">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AB78B95-E855-6705-1366-CDB7AA6AAC2B}"/>
              </a:ext>
            </a:extLst>
          </p:cNvPr>
          <p:cNvSpPr txBox="1"/>
          <p:nvPr/>
        </p:nvSpPr>
        <p:spPr>
          <a:xfrm>
            <a:off x="5809249" y="4447598"/>
            <a:ext cx="2270582" cy="707886"/>
          </a:xfrm>
          <a:prstGeom prst="rect">
            <a:avLst/>
          </a:prstGeom>
          <a:noFill/>
        </p:spPr>
        <p:txBody>
          <a:bodyPr wrap="square">
            <a:spAutoFit/>
          </a:bodyPr>
          <a:lstStyle/>
          <a:p>
            <a:pPr algn="ctr"/>
            <a:r>
              <a:rPr lang="en-US" sz="2000" dirty="0">
                <a:solidFill>
                  <a:schemeClr val="accent6"/>
                </a:solidFill>
                <a:latin typeface="Arial" panose="020B0604020202020204" pitchFamily="34" charset="0"/>
                <a:cs typeface="Arial" panose="020B0604020202020204" pitchFamily="34" charset="0"/>
              </a:rPr>
              <a:t>Scan the QR code to learn more!</a:t>
            </a:r>
          </a:p>
        </p:txBody>
      </p:sp>
    </p:spTree>
    <p:extLst>
      <p:ext uri="{BB962C8B-B14F-4D97-AF65-F5344CB8AC3E}">
        <p14:creationId xmlns:p14="http://schemas.microsoft.com/office/powerpoint/2010/main" val="772162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B9EC8FD-7D11-D6C2-C77B-399BEB46A859}"/>
              </a:ext>
            </a:extLst>
          </p:cNvPr>
          <p:cNvPicPr>
            <a:picLocks noChangeAspect="1"/>
          </p:cNvPicPr>
          <p:nvPr/>
        </p:nvPicPr>
        <p:blipFill>
          <a:blip r:embed="rId3"/>
          <a:stretch>
            <a:fillRect/>
          </a:stretch>
        </p:blipFill>
        <p:spPr>
          <a:xfrm>
            <a:off x="9352786" y="4091603"/>
            <a:ext cx="2446995" cy="13716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Move Your Way</a:t>
            </a:r>
            <a:r>
              <a:rPr lang="en-US" baseline="30000" dirty="0"/>
              <a:t>®</a:t>
            </a:r>
            <a:r>
              <a:rPr lang="en-US" dirty="0"/>
              <a:t> Campaign Materials for Older Adults</a:t>
            </a:r>
          </a:p>
        </p:txBody>
      </p:sp>
      <p:pic>
        <p:nvPicPr>
          <p:cNvPr id="9" name="Picture 8" descr="Image of the Move Your Way campaign  older adult fact sheet ">
            <a:extLst>
              <a:ext uri="{FF2B5EF4-FFF2-40B4-BE49-F238E27FC236}">
                <a16:creationId xmlns:a16="http://schemas.microsoft.com/office/drawing/2014/main" id="{12F7D692-7FD2-4C17-3524-D36CCB20AF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02" r="2337"/>
          <a:stretch/>
        </p:blipFill>
        <p:spPr>
          <a:xfrm>
            <a:off x="668904" y="1947344"/>
            <a:ext cx="2437204" cy="3229596"/>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8"/>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800" b="0" i="0" u="none" strike="noStrike" kern="1200" cap="none" spc="0" normalizeH="0" baseline="0" noProof="0" smtClean="0">
                <a:ln>
                  <a:noFill/>
                </a:ln>
                <a:solidFill>
                  <a:srgbClr val="036862"/>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srgbClr val="036862"/>
              </a:solidFill>
              <a:effectLst/>
              <a:uLnTx/>
              <a:uFillTx/>
              <a:latin typeface="Calibri"/>
              <a:ea typeface="+mn-ea"/>
              <a:cs typeface="+mn-cs"/>
            </a:endParaRPr>
          </a:p>
        </p:txBody>
      </p:sp>
      <p:pic>
        <p:nvPicPr>
          <p:cNvPr id="7" name="Picture 6" descr="Image of the Move Your Way campaign types of physical activity fact sheet for older adults">
            <a:extLst>
              <a:ext uri="{FF2B5EF4-FFF2-40B4-BE49-F238E27FC236}">
                <a16:creationId xmlns:a16="http://schemas.microsoft.com/office/drawing/2014/main" id="{A92B0A95-58D0-AD30-1920-06E520EB98BF}"/>
              </a:ext>
            </a:extLst>
          </p:cNvPr>
          <p:cNvPicPr>
            <a:picLocks noChangeAspect="1"/>
          </p:cNvPicPr>
          <p:nvPr/>
        </p:nvPicPr>
        <p:blipFill rotWithShape="1">
          <a:blip r:embed="rId5"/>
          <a:srcRect t="476"/>
          <a:stretch/>
        </p:blipFill>
        <p:spPr>
          <a:xfrm>
            <a:off x="1472274" y="2933286"/>
            <a:ext cx="1985301" cy="2529917"/>
          </a:xfrm>
          <a:prstGeom prst="rect">
            <a:avLst/>
          </a:prstGeom>
          <a:ln>
            <a:noFill/>
          </a:ln>
          <a:effectLst>
            <a:outerShdw blurRad="292100" dist="139700" dir="2700000" algn="tl" rotWithShape="0">
              <a:srgbClr val="333333">
                <a:alpha val="65000"/>
              </a:srgbClr>
            </a:outerShdw>
          </a:effectLst>
        </p:spPr>
      </p:pic>
      <p:pic>
        <p:nvPicPr>
          <p:cNvPr id="10" name="Picture 2" descr="&quot;One Step at a Time&quot; Poster for Older Adults">
            <a:extLst>
              <a:ext uri="{FF2B5EF4-FFF2-40B4-BE49-F238E27FC236}">
                <a16:creationId xmlns:a16="http://schemas.microsoft.com/office/drawing/2014/main" id="{6DD09241-E378-1F22-80B8-C623C6B8D8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392" y="1850123"/>
            <a:ext cx="2437204" cy="36402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2">
            <a:extLst>
              <a:ext uri="{FF2B5EF4-FFF2-40B4-BE49-F238E27FC236}">
                <a16:creationId xmlns:a16="http://schemas.microsoft.com/office/drawing/2014/main" id="{E8F5E25A-04BB-6AC1-1B9C-16A428F9BE44}"/>
              </a:ext>
            </a:extLst>
          </p:cNvPr>
          <p:cNvSpPr txBox="1"/>
          <p:nvPr/>
        </p:nvSpPr>
        <p:spPr>
          <a:xfrm>
            <a:off x="357258" y="5534854"/>
            <a:ext cx="3414712"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chemeClr val="accent6"/>
                </a:solidFill>
                <a:latin typeface="Arial" panose="020B0604020202020204" pitchFamily="34" charset="0"/>
                <a:cs typeface="Arial" panose="020B0604020202020204" pitchFamily="34" charset="0"/>
              </a:rPr>
              <a:t>Fact Sheets</a:t>
            </a:r>
          </a:p>
        </p:txBody>
      </p:sp>
      <p:sp>
        <p:nvSpPr>
          <p:cNvPr id="13" name="TextBox 12">
            <a:extLst>
              <a:ext uri="{FF2B5EF4-FFF2-40B4-BE49-F238E27FC236}">
                <a16:creationId xmlns:a16="http://schemas.microsoft.com/office/drawing/2014/main" id="{B3EC7AA5-DEEB-87BA-819B-F2EBD90D319B}"/>
              </a:ext>
            </a:extLst>
          </p:cNvPr>
          <p:cNvSpPr txBox="1"/>
          <p:nvPr/>
        </p:nvSpPr>
        <p:spPr>
          <a:xfrm>
            <a:off x="8770260" y="5586839"/>
            <a:ext cx="222885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chemeClr val="accent6"/>
                </a:solidFill>
                <a:latin typeface="Arial" panose="020B0604020202020204" pitchFamily="34" charset="0"/>
                <a:cs typeface="Arial" panose="020B0604020202020204" pitchFamily="34" charset="0"/>
              </a:rPr>
              <a:t>Videos</a:t>
            </a:r>
          </a:p>
        </p:txBody>
      </p:sp>
      <p:sp>
        <p:nvSpPr>
          <p:cNvPr id="15" name="TextBox 12">
            <a:extLst>
              <a:ext uri="{FF2B5EF4-FFF2-40B4-BE49-F238E27FC236}">
                <a16:creationId xmlns:a16="http://schemas.microsoft.com/office/drawing/2014/main" id="{53E98F85-74BF-D928-F412-1F604714A4E5}"/>
              </a:ext>
            </a:extLst>
          </p:cNvPr>
          <p:cNvSpPr txBox="1"/>
          <p:nvPr/>
        </p:nvSpPr>
        <p:spPr>
          <a:xfrm>
            <a:off x="4128638" y="5544306"/>
            <a:ext cx="3414712"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chemeClr val="accent6"/>
                </a:solidFill>
                <a:latin typeface="Arial" panose="020B0604020202020204" pitchFamily="34" charset="0"/>
                <a:cs typeface="Arial" panose="020B0604020202020204" pitchFamily="34" charset="0"/>
              </a:rPr>
              <a:t>Posters</a:t>
            </a:r>
          </a:p>
        </p:txBody>
      </p:sp>
      <p:pic>
        <p:nvPicPr>
          <p:cNvPr id="19" name="Picture 18">
            <a:extLst>
              <a:ext uri="{FF2B5EF4-FFF2-40B4-BE49-F238E27FC236}">
                <a16:creationId xmlns:a16="http://schemas.microsoft.com/office/drawing/2014/main" id="{2E862D04-B464-95D8-3BD8-81DAA195EFE2}"/>
              </a:ext>
            </a:extLst>
          </p:cNvPr>
          <p:cNvPicPr>
            <a:picLocks noChangeAspect="1"/>
          </p:cNvPicPr>
          <p:nvPr/>
        </p:nvPicPr>
        <p:blipFill>
          <a:blip r:embed="rId7"/>
          <a:stretch>
            <a:fillRect/>
          </a:stretch>
        </p:blipFill>
        <p:spPr>
          <a:xfrm>
            <a:off x="8409242" y="3044001"/>
            <a:ext cx="2446990" cy="13716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EA18B78E-1FE3-F7F3-B354-D1517AFBE0E7}"/>
              </a:ext>
            </a:extLst>
          </p:cNvPr>
          <p:cNvPicPr>
            <a:picLocks noChangeAspect="1"/>
          </p:cNvPicPr>
          <p:nvPr/>
        </p:nvPicPr>
        <p:blipFill>
          <a:blip r:embed="rId8"/>
          <a:stretch>
            <a:fillRect/>
          </a:stretch>
        </p:blipFill>
        <p:spPr>
          <a:xfrm>
            <a:off x="7931948" y="1844955"/>
            <a:ext cx="2446994" cy="137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274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Move Your Way</a:t>
            </a:r>
            <a:r>
              <a:rPr lang="en-US" sz="2800" baseline="30000" dirty="0"/>
              <a:t>®</a:t>
            </a:r>
            <a:r>
              <a:rPr lang="en-US" sz="2800" dirty="0"/>
              <a:t> Microsite (health.gov/MoveYourWay) </a:t>
            </a:r>
          </a:p>
        </p:txBody>
      </p:sp>
      <p:sp>
        <p:nvSpPr>
          <p:cNvPr id="2" name="Slide Number Placeholder 1"/>
          <p:cNvSpPr>
            <a:spLocks noGrp="1"/>
          </p:cNvSpPr>
          <p:nvPr>
            <p:ph type="sldNum" sz="quarter" idx="18"/>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800" b="0" i="0" u="none" strike="noStrike" kern="1200" cap="none" spc="0" normalizeH="0" baseline="0" noProof="0" smtClean="0">
                <a:ln>
                  <a:noFill/>
                </a:ln>
                <a:solidFill>
                  <a:srgbClr val="036862"/>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srgbClr val="036862"/>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7645EEDC-1942-8016-A705-086BE36CAE66}"/>
              </a:ext>
            </a:extLst>
          </p:cNvPr>
          <p:cNvPicPr>
            <a:picLocks noChangeAspect="1"/>
          </p:cNvPicPr>
          <p:nvPr/>
        </p:nvPicPr>
        <p:blipFill>
          <a:blip r:embed="rId3"/>
          <a:stretch>
            <a:fillRect/>
          </a:stretch>
        </p:blipFill>
        <p:spPr>
          <a:xfrm>
            <a:off x="457200" y="1805525"/>
            <a:ext cx="6390539" cy="304394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EAF41BCA-0C1A-D412-DE3D-E72ECC008019}"/>
              </a:ext>
            </a:extLst>
          </p:cNvPr>
          <p:cNvPicPr>
            <a:picLocks noChangeAspect="1"/>
          </p:cNvPicPr>
          <p:nvPr/>
        </p:nvPicPr>
        <p:blipFill>
          <a:blip r:embed="rId4"/>
          <a:stretch>
            <a:fillRect/>
          </a:stretch>
        </p:blipFill>
        <p:spPr>
          <a:xfrm>
            <a:off x="5344261" y="1805525"/>
            <a:ext cx="6390539" cy="4097888"/>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9009588E-5AB6-746E-828A-798B942B8942}"/>
              </a:ext>
            </a:extLst>
          </p:cNvPr>
          <p:cNvPicPr>
            <a:picLocks noChangeAspect="1"/>
          </p:cNvPicPr>
          <p:nvPr/>
        </p:nvPicPr>
        <p:blipFill>
          <a:blip r:embed="rId5"/>
          <a:stretch>
            <a:fillRect/>
          </a:stretch>
        </p:blipFill>
        <p:spPr>
          <a:xfrm>
            <a:off x="3242808" y="3343272"/>
            <a:ext cx="4202906" cy="2296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6111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E945-B357-E03C-019D-050F5F02003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B2A38A9-212B-73FA-614F-9D1F8FAA8B5A}"/>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9ADFCEC9-0171-AA9D-88DF-DDF4A2E89F6A}"/>
              </a:ext>
            </a:extLst>
          </p:cNvPr>
          <p:cNvSpPr>
            <a:spLocks noGrp="1"/>
          </p:cNvSpPr>
          <p:nvPr>
            <p:ph type="sldNum" sz="quarter" idx="18"/>
          </p:nvPr>
        </p:nvSpPr>
        <p:spPr/>
        <p:txBody>
          <a:bodyPr/>
          <a:lstStyle/>
          <a:p>
            <a:fld id="{7391EDBC-5481-E248-9D04-B6CCC7FAB9E3}" type="slidenum">
              <a:rPr lang="en-US" smtClean="0"/>
              <a:pPr/>
              <a:t>37</a:t>
            </a:fld>
            <a:endParaRPr lang="en-US" dirty="0"/>
          </a:p>
        </p:txBody>
      </p:sp>
      <p:pic>
        <p:nvPicPr>
          <p:cNvPr id="10" name="Picture 9">
            <a:extLst>
              <a:ext uri="{FF2B5EF4-FFF2-40B4-BE49-F238E27FC236}">
                <a16:creationId xmlns:a16="http://schemas.microsoft.com/office/drawing/2014/main" id="{B90CB601-98CE-8386-5331-CAA360F54C09}"/>
              </a:ext>
            </a:extLst>
          </p:cNvPr>
          <p:cNvPicPr>
            <a:picLocks noChangeAspect="1"/>
          </p:cNvPicPr>
          <p:nvPr/>
        </p:nvPicPr>
        <p:blipFill rotWithShape="1">
          <a:blip r:embed="rId3"/>
          <a:srcRect r="6494"/>
          <a:stretch/>
        </p:blipFill>
        <p:spPr>
          <a:xfrm>
            <a:off x="-1" y="0"/>
            <a:ext cx="12192001" cy="6811820"/>
          </a:xfrm>
          <a:prstGeom prst="rect">
            <a:avLst/>
          </a:prstGeom>
        </p:spPr>
      </p:pic>
    </p:spTree>
    <p:extLst>
      <p:ext uri="{BB962C8B-B14F-4D97-AF65-F5344CB8AC3E}">
        <p14:creationId xmlns:p14="http://schemas.microsoft.com/office/powerpoint/2010/main" val="1714683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730640-C207-19AC-8296-864C0BFA6167}"/>
              </a:ext>
            </a:extLst>
          </p:cNvPr>
          <p:cNvPicPr>
            <a:picLocks noChangeAspect="1"/>
          </p:cNvPicPr>
          <p:nvPr/>
        </p:nvPicPr>
        <p:blipFill>
          <a:blip r:embed="rId3"/>
          <a:stretch>
            <a:fillRect/>
          </a:stretch>
        </p:blipFill>
        <p:spPr>
          <a:xfrm>
            <a:off x="6372265" y="1769803"/>
            <a:ext cx="2735811" cy="2762117"/>
          </a:xfrm>
          <a:prstGeom prst="rect">
            <a:avLst/>
          </a:prstGeom>
        </p:spPr>
      </p:pic>
      <p:sp>
        <p:nvSpPr>
          <p:cNvPr id="3" name="Title 2">
            <a:extLst>
              <a:ext uri="{FF2B5EF4-FFF2-40B4-BE49-F238E27FC236}">
                <a16:creationId xmlns:a16="http://schemas.microsoft.com/office/drawing/2014/main" id="{0A47DFD7-EDAC-AC97-6B23-5AE5806A10B7}"/>
              </a:ext>
            </a:extLst>
          </p:cNvPr>
          <p:cNvSpPr>
            <a:spLocks noGrp="1"/>
          </p:cNvSpPr>
          <p:nvPr>
            <p:ph type="title"/>
          </p:nvPr>
        </p:nvSpPr>
        <p:spPr/>
        <p:txBody>
          <a:bodyPr/>
          <a:lstStyle/>
          <a:p>
            <a:r>
              <a:rPr lang="en-US" dirty="0"/>
              <a:t>Get Started With Move Your Way!</a:t>
            </a:r>
          </a:p>
        </p:txBody>
      </p:sp>
      <p:sp>
        <p:nvSpPr>
          <p:cNvPr id="4" name="Slide Number Placeholder 3">
            <a:extLst>
              <a:ext uri="{FF2B5EF4-FFF2-40B4-BE49-F238E27FC236}">
                <a16:creationId xmlns:a16="http://schemas.microsoft.com/office/drawing/2014/main" id="{04D3C346-85D4-0A07-07E1-F6A2DBBC7F99}"/>
              </a:ext>
            </a:extLst>
          </p:cNvPr>
          <p:cNvSpPr>
            <a:spLocks noGrp="1"/>
          </p:cNvSpPr>
          <p:nvPr>
            <p:ph type="sldNum" sz="quarter" idx="18"/>
          </p:nvPr>
        </p:nvSpPr>
        <p:spPr/>
        <p:txBody>
          <a:bodyPr/>
          <a:lstStyle/>
          <a:p>
            <a:fld id="{7391EDBC-5481-E248-9D04-B6CCC7FAB9E3}" type="slidenum">
              <a:rPr lang="en-US" smtClean="0"/>
              <a:pPr/>
              <a:t>38</a:t>
            </a:fld>
            <a:endParaRPr lang="en-US"/>
          </a:p>
        </p:txBody>
      </p:sp>
      <p:sp>
        <p:nvSpPr>
          <p:cNvPr id="5" name="TextBox 12">
            <a:extLst>
              <a:ext uri="{FF2B5EF4-FFF2-40B4-BE49-F238E27FC236}">
                <a16:creationId xmlns:a16="http://schemas.microsoft.com/office/drawing/2014/main" id="{FF01511D-27C3-C2C5-9FA4-0752050270F3}"/>
              </a:ext>
            </a:extLst>
          </p:cNvPr>
          <p:cNvSpPr txBox="1"/>
          <p:nvPr/>
        </p:nvSpPr>
        <p:spPr>
          <a:xfrm>
            <a:off x="7429306" y="5184004"/>
            <a:ext cx="3439374"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chemeClr val="accent6"/>
                </a:solidFill>
                <a:latin typeface="Arial" panose="020B0604020202020204" pitchFamily="34" charset="0"/>
                <a:cs typeface="Arial" panose="020B0604020202020204" pitchFamily="34" charset="0"/>
              </a:rPr>
              <a:t>Find all Move Your Way campaign materials!</a:t>
            </a:r>
          </a:p>
        </p:txBody>
      </p:sp>
      <p:sp>
        <p:nvSpPr>
          <p:cNvPr id="6" name="Right Arrow 9">
            <a:extLst>
              <a:ext uri="{FF2B5EF4-FFF2-40B4-BE49-F238E27FC236}">
                <a16:creationId xmlns:a16="http://schemas.microsoft.com/office/drawing/2014/main" id="{C505471C-E1A2-1A07-2E7F-F65F42B7BDED}"/>
              </a:ext>
              <a:ext uri="{C183D7F6-B498-43B3-948B-1728B52AA6E4}">
                <adec:decorative xmlns:adec="http://schemas.microsoft.com/office/drawing/2017/decorative" val="1"/>
              </a:ext>
            </a:extLst>
          </p:cNvPr>
          <p:cNvSpPr/>
          <p:nvPr/>
        </p:nvSpPr>
        <p:spPr>
          <a:xfrm rot="16200000">
            <a:off x="8878423" y="4707797"/>
            <a:ext cx="541139" cy="400112"/>
          </a:xfrm>
          <a:prstGeom prst="rightArrow">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Calibri"/>
              <a:ea typeface="+mn-ea"/>
              <a:cs typeface="+mn-cs"/>
            </a:endParaRPr>
          </a:p>
        </p:txBody>
      </p:sp>
      <p:pic>
        <p:nvPicPr>
          <p:cNvPr id="8" name="Picture 2" descr="Move Your Way Community Playbook">
            <a:extLst>
              <a:ext uri="{FF2B5EF4-FFF2-40B4-BE49-F238E27FC236}">
                <a16:creationId xmlns:a16="http://schemas.microsoft.com/office/drawing/2014/main" id="{B12C7EE6-5A47-46F2-EE3A-9E61C61CB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302" y="2281842"/>
            <a:ext cx="1988220" cy="1723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12">
            <a:extLst>
              <a:ext uri="{FF2B5EF4-FFF2-40B4-BE49-F238E27FC236}">
                <a16:creationId xmlns:a16="http://schemas.microsoft.com/office/drawing/2014/main" id="{80E919DA-0FAD-88E4-B10B-78303E4B7C0E}"/>
              </a:ext>
            </a:extLst>
          </p:cNvPr>
          <p:cNvSpPr txBox="1"/>
          <p:nvPr/>
        </p:nvSpPr>
        <p:spPr>
          <a:xfrm>
            <a:off x="1323322" y="5184005"/>
            <a:ext cx="3439374"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chemeClr val="accent6"/>
                </a:solidFill>
                <a:latin typeface="Arial" panose="020B0604020202020204" pitchFamily="34" charset="0"/>
                <a:cs typeface="Arial" panose="020B0604020202020204" pitchFamily="34" charset="0"/>
              </a:rPr>
              <a:t>Explore the Move Your Way Community Resources!</a:t>
            </a:r>
          </a:p>
        </p:txBody>
      </p:sp>
      <p:pic>
        <p:nvPicPr>
          <p:cNvPr id="11" name="Picture 10">
            <a:extLst>
              <a:ext uri="{FF2B5EF4-FFF2-40B4-BE49-F238E27FC236}">
                <a16:creationId xmlns:a16="http://schemas.microsoft.com/office/drawing/2014/main" id="{ABCFB4B1-9AE0-7CFE-239A-980D1220B6B2}"/>
              </a:ext>
            </a:extLst>
          </p:cNvPr>
          <p:cNvPicPr>
            <a:picLocks noChangeAspect="1"/>
          </p:cNvPicPr>
          <p:nvPr/>
        </p:nvPicPr>
        <p:blipFill>
          <a:blip r:embed="rId5"/>
          <a:stretch>
            <a:fillRect/>
          </a:stretch>
        </p:blipFill>
        <p:spPr>
          <a:xfrm>
            <a:off x="9181760" y="2007862"/>
            <a:ext cx="2295963" cy="22860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4" name="Right Arrow 9">
            <a:extLst>
              <a:ext uri="{FF2B5EF4-FFF2-40B4-BE49-F238E27FC236}">
                <a16:creationId xmlns:a16="http://schemas.microsoft.com/office/drawing/2014/main" id="{A504F666-4BDB-8E5B-9D53-8A070ADAB35E}"/>
              </a:ext>
              <a:ext uri="{C183D7F6-B498-43B3-948B-1728B52AA6E4}">
                <adec:decorative xmlns:adec="http://schemas.microsoft.com/office/drawing/2017/decorative" val="1"/>
              </a:ext>
            </a:extLst>
          </p:cNvPr>
          <p:cNvSpPr/>
          <p:nvPr/>
        </p:nvSpPr>
        <p:spPr>
          <a:xfrm rot="16200000">
            <a:off x="2772440" y="4705195"/>
            <a:ext cx="541139" cy="400112"/>
          </a:xfrm>
          <a:prstGeom prst="rightArrow">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4CDB7FC-ED1C-06D0-E1B5-159141F76457}"/>
              </a:ext>
            </a:extLst>
          </p:cNvPr>
          <p:cNvPicPr>
            <a:picLocks noChangeAspect="1"/>
          </p:cNvPicPr>
          <p:nvPr/>
        </p:nvPicPr>
        <p:blipFill>
          <a:blip r:embed="rId6"/>
          <a:stretch>
            <a:fillRect/>
          </a:stretch>
        </p:blipFill>
        <p:spPr>
          <a:xfrm>
            <a:off x="3213774" y="1951580"/>
            <a:ext cx="2294092" cy="22860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6529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F2A70-3267-C8D1-5DB4-1592249C044A}"/>
              </a:ext>
            </a:extLst>
          </p:cNvPr>
          <p:cNvSpPr>
            <a:spLocks noGrp="1"/>
          </p:cNvSpPr>
          <p:nvPr>
            <p:ph type="title"/>
          </p:nvPr>
        </p:nvSpPr>
        <p:spPr/>
        <p:txBody>
          <a:bodyPr/>
          <a:lstStyle/>
          <a:p>
            <a:r>
              <a:rPr lang="en-US" dirty="0"/>
              <a:t>Learn More About the Physical Activity Guidelines!</a:t>
            </a:r>
          </a:p>
        </p:txBody>
      </p:sp>
      <p:sp>
        <p:nvSpPr>
          <p:cNvPr id="3" name="Text Placeholder 2">
            <a:extLst>
              <a:ext uri="{FF2B5EF4-FFF2-40B4-BE49-F238E27FC236}">
                <a16:creationId xmlns:a16="http://schemas.microsoft.com/office/drawing/2014/main" id="{531583A4-C736-9E58-13A6-5053099D3C2F}"/>
              </a:ext>
            </a:extLst>
          </p:cNvPr>
          <p:cNvSpPr>
            <a:spLocks noGrp="1"/>
          </p:cNvSpPr>
          <p:nvPr>
            <p:ph type="body" sz="quarter" idx="13"/>
          </p:nvPr>
        </p:nvSpPr>
        <p:spPr>
          <a:xfrm>
            <a:off x="806842" y="4808285"/>
            <a:ext cx="4474029" cy="1133920"/>
          </a:xfrm>
        </p:spPr>
        <p:txBody>
          <a:bodyPr/>
          <a:lstStyle/>
          <a:p>
            <a:pPr marL="0" indent="0" algn="ctr">
              <a:buNone/>
            </a:pPr>
            <a:r>
              <a:rPr lang="en-US" dirty="0"/>
              <a:t>Explore the Midcourse Report and related resources! </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CA8F137E-82EA-24C1-389F-57F71631E06A}"/>
              </a:ext>
            </a:extLst>
          </p:cNvPr>
          <p:cNvSpPr>
            <a:spLocks noGrp="1"/>
          </p:cNvSpPr>
          <p:nvPr>
            <p:ph type="sldNum" sz="quarter" idx="18"/>
          </p:nvPr>
        </p:nvSpPr>
        <p:spPr/>
        <p:txBody>
          <a:bodyPr/>
          <a:lstStyle/>
          <a:p>
            <a:fld id="{7391EDBC-5481-E248-9D04-B6CCC7FAB9E3}" type="slidenum">
              <a:rPr lang="en-US" smtClean="0"/>
              <a:pPr/>
              <a:t>39</a:t>
            </a:fld>
            <a:endParaRPr lang="en-US" dirty="0"/>
          </a:p>
        </p:txBody>
      </p:sp>
      <p:pic>
        <p:nvPicPr>
          <p:cNvPr id="5" name="Picture 4" descr="QR code leading to the Midcourse Report webpage">
            <a:extLst>
              <a:ext uri="{FF2B5EF4-FFF2-40B4-BE49-F238E27FC236}">
                <a16:creationId xmlns:a16="http://schemas.microsoft.com/office/drawing/2014/main" id="{B45E5C87-44B0-EE77-B54A-669E4DA25FC1}"/>
              </a:ext>
            </a:extLst>
          </p:cNvPr>
          <p:cNvPicPr>
            <a:picLocks noChangeAspect="1"/>
          </p:cNvPicPr>
          <p:nvPr/>
        </p:nvPicPr>
        <p:blipFill rotWithShape="1">
          <a:blip r:embed="rId3"/>
          <a:srcRect l="6939" t="7334" r="7296" b="7366"/>
          <a:stretch/>
        </p:blipFill>
        <p:spPr>
          <a:xfrm>
            <a:off x="2155596" y="2204290"/>
            <a:ext cx="1746825" cy="173736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813447F-C198-96BB-1D57-F96AF36947AD}"/>
              </a:ext>
            </a:extLst>
          </p:cNvPr>
          <p:cNvPicPr>
            <a:picLocks noChangeAspect="1"/>
          </p:cNvPicPr>
          <p:nvPr/>
        </p:nvPicPr>
        <p:blipFill>
          <a:blip r:embed="rId4"/>
          <a:stretch>
            <a:fillRect/>
          </a:stretch>
        </p:blipFill>
        <p:spPr>
          <a:xfrm>
            <a:off x="8289580" y="2195315"/>
            <a:ext cx="1733575" cy="173736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8" name="Right Arrow 9">
            <a:extLst>
              <a:ext uri="{FF2B5EF4-FFF2-40B4-BE49-F238E27FC236}">
                <a16:creationId xmlns:a16="http://schemas.microsoft.com/office/drawing/2014/main" id="{12655EA6-E285-6961-1872-3F7A70EDB4BC}"/>
              </a:ext>
              <a:ext uri="{C183D7F6-B498-43B3-948B-1728B52AA6E4}">
                <adec:decorative xmlns:adec="http://schemas.microsoft.com/office/drawing/2017/decorative" val="1"/>
              </a:ext>
            </a:extLst>
          </p:cNvPr>
          <p:cNvSpPr/>
          <p:nvPr/>
        </p:nvSpPr>
        <p:spPr>
          <a:xfrm rot="16200000">
            <a:off x="2788131" y="4205539"/>
            <a:ext cx="511452" cy="400111"/>
          </a:xfrm>
          <a:prstGeom prst="rightArrow">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Calibri"/>
              <a:ea typeface="+mn-ea"/>
              <a:cs typeface="+mn-cs"/>
            </a:endParaRPr>
          </a:p>
        </p:txBody>
      </p:sp>
      <p:sp>
        <p:nvSpPr>
          <p:cNvPr id="10" name="Text Placeholder 2">
            <a:extLst>
              <a:ext uri="{FF2B5EF4-FFF2-40B4-BE49-F238E27FC236}">
                <a16:creationId xmlns:a16="http://schemas.microsoft.com/office/drawing/2014/main" id="{FB3F6C49-9D1E-E35D-49FF-25BBFA456156}"/>
              </a:ext>
            </a:extLst>
          </p:cNvPr>
          <p:cNvSpPr txBox="1">
            <a:spLocks/>
          </p:cNvSpPr>
          <p:nvPr/>
        </p:nvSpPr>
        <p:spPr>
          <a:xfrm>
            <a:off x="7158729" y="4803009"/>
            <a:ext cx="3995276" cy="1133920"/>
          </a:xfrm>
          <a:prstGeom prst="rect">
            <a:avLst/>
          </a:prstGeom>
        </p:spPr>
        <p:txBody>
          <a:bodyPr>
            <a:noAutofit/>
          </a:bodyPr>
          <a:lstStyle>
            <a:lvl1pPr marL="228600" indent="-228600" algn="l" defTabSz="457200" rtl="0" eaLnBrk="1" latinLnBrk="0" hangingPunct="1">
              <a:spcBef>
                <a:spcPts val="0"/>
              </a:spcBef>
              <a:spcAft>
                <a:spcPts val="600"/>
              </a:spcAft>
              <a:buClr>
                <a:schemeClr val="tx2"/>
              </a:buClr>
              <a:buSzPct val="105000"/>
              <a:buFont typeface="Arial" panose="020B0604020202020204" pitchFamily="34" charset="0"/>
              <a:buChar char="•"/>
              <a:defRPr sz="2400" kern="1200">
                <a:solidFill>
                  <a:schemeClr val="accent6"/>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chemeClr val="tx2"/>
              </a:buClr>
              <a:buSzPct val="85000"/>
              <a:buFont typeface="Courier New" panose="02070309020205020404" pitchFamily="49" charset="0"/>
              <a:buChar char="o"/>
              <a:defRPr sz="2400" kern="1200">
                <a:solidFill>
                  <a:schemeClr val="accent6"/>
                </a:solidFill>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ts val="0"/>
              </a:spcBef>
              <a:spcAft>
                <a:spcPts val="600"/>
              </a:spcAft>
              <a:buClr>
                <a:schemeClr val="tx2"/>
              </a:buClr>
              <a:buSzPct val="95000"/>
              <a:buFont typeface="Wingdings" pitchFamily="2" charset="2"/>
              <a:buChar char="§"/>
              <a:defRPr sz="2400" kern="1200">
                <a:solidFill>
                  <a:schemeClr val="accent6"/>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Clr>
                <a:schemeClr val="accent6"/>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Sign up for physical activity email updates!</a:t>
            </a:r>
          </a:p>
        </p:txBody>
      </p:sp>
      <p:sp>
        <p:nvSpPr>
          <p:cNvPr id="11" name="Right Arrow 9">
            <a:extLst>
              <a:ext uri="{FF2B5EF4-FFF2-40B4-BE49-F238E27FC236}">
                <a16:creationId xmlns:a16="http://schemas.microsoft.com/office/drawing/2014/main" id="{27E130CA-CA35-F782-D53F-F5768D7BB3D0}"/>
              </a:ext>
              <a:ext uri="{C183D7F6-B498-43B3-948B-1728B52AA6E4}">
                <adec:decorative xmlns:adec="http://schemas.microsoft.com/office/drawing/2017/decorative" val="1"/>
              </a:ext>
            </a:extLst>
          </p:cNvPr>
          <p:cNvSpPr/>
          <p:nvPr/>
        </p:nvSpPr>
        <p:spPr>
          <a:xfrm rot="16200000">
            <a:off x="8900641" y="4205539"/>
            <a:ext cx="511452" cy="400111"/>
          </a:xfrm>
          <a:prstGeom prst="rightArrow">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Calibri"/>
              <a:ea typeface="+mn-ea"/>
              <a:cs typeface="+mn-cs"/>
            </a:endParaRPr>
          </a:p>
        </p:txBody>
      </p:sp>
    </p:spTree>
    <p:extLst>
      <p:ext uri="{BB962C8B-B14F-4D97-AF65-F5344CB8AC3E}">
        <p14:creationId xmlns:p14="http://schemas.microsoft.com/office/powerpoint/2010/main" val="268675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65AAD-73BC-19A3-35BA-5C9B21FB3C16}"/>
              </a:ext>
            </a:extLst>
          </p:cNvPr>
          <p:cNvSpPr>
            <a:spLocks noGrp="1"/>
          </p:cNvSpPr>
          <p:nvPr>
            <p:ph type="title"/>
          </p:nvPr>
        </p:nvSpPr>
        <p:spPr/>
        <p:txBody>
          <a:bodyPr/>
          <a:lstStyle/>
          <a:p>
            <a:r>
              <a:rPr lang="en-US" dirty="0"/>
              <a:t>Why Focus on Older Adults? </a:t>
            </a:r>
          </a:p>
        </p:txBody>
      </p:sp>
      <p:sp>
        <p:nvSpPr>
          <p:cNvPr id="3" name="Slide Number Placeholder 2">
            <a:extLst>
              <a:ext uri="{FF2B5EF4-FFF2-40B4-BE49-F238E27FC236}">
                <a16:creationId xmlns:a16="http://schemas.microsoft.com/office/drawing/2014/main" id="{406D844A-3569-B1F9-195C-CBCAEE9E852F}"/>
              </a:ext>
            </a:extLst>
          </p:cNvPr>
          <p:cNvSpPr>
            <a:spLocks noGrp="1"/>
          </p:cNvSpPr>
          <p:nvPr>
            <p:ph type="sldNum" sz="quarter" idx="11"/>
          </p:nvPr>
        </p:nvSpPr>
        <p:spPr/>
        <p:txBody>
          <a:bodyPr/>
          <a:lstStyle/>
          <a:p>
            <a:fld id="{5BD7419E-EE0A-3345-BF0F-B6C93364400E}" type="slidenum">
              <a:rPr lang="en-US" smtClean="0"/>
              <a:pPr/>
              <a:t>4</a:t>
            </a:fld>
            <a:endParaRPr lang="en-US" dirty="0"/>
          </a:p>
        </p:txBody>
      </p:sp>
    </p:spTree>
    <p:extLst>
      <p:ext uri="{BB962C8B-B14F-4D97-AF65-F5344CB8AC3E}">
        <p14:creationId xmlns:p14="http://schemas.microsoft.com/office/powerpoint/2010/main" val="445348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9BF0-035E-60E3-4F9B-AF9F20A8019A}"/>
              </a:ext>
            </a:extLst>
          </p:cNvPr>
          <p:cNvSpPr>
            <a:spLocks noGrp="1"/>
          </p:cNvSpPr>
          <p:nvPr>
            <p:ph type="title"/>
          </p:nvPr>
        </p:nvSpPr>
        <p:spPr/>
        <p:txBody>
          <a:bodyPr/>
          <a:lstStyle/>
          <a:p>
            <a:r>
              <a:rPr lang="en-US" i="0" dirty="0">
                <a:solidFill>
                  <a:srgbClr val="222222"/>
                </a:solidFill>
                <a:effectLst/>
              </a:rPr>
              <a:t>Active People, Healthy Nation</a:t>
            </a:r>
            <a:r>
              <a:rPr lang="en-US" i="0" u="none" strike="noStrike" baseline="30000" dirty="0">
                <a:solidFill>
                  <a:srgbClr val="222222"/>
                </a:solidFill>
                <a:effectLst/>
              </a:rPr>
              <a:t>SM</a:t>
            </a:r>
            <a:br>
              <a:rPr lang="en-US" i="0" dirty="0">
                <a:solidFill>
                  <a:srgbClr val="222222"/>
                </a:solidFill>
                <a:effectLst/>
              </a:rPr>
            </a:br>
            <a:endParaRPr lang="en-US" dirty="0"/>
          </a:p>
        </p:txBody>
      </p:sp>
      <p:sp>
        <p:nvSpPr>
          <p:cNvPr id="3" name="Slide Number Placeholder 2">
            <a:extLst>
              <a:ext uri="{FF2B5EF4-FFF2-40B4-BE49-F238E27FC236}">
                <a16:creationId xmlns:a16="http://schemas.microsoft.com/office/drawing/2014/main" id="{583488E7-6881-C3A8-CAE4-8384DF6A97D6}"/>
              </a:ext>
            </a:extLst>
          </p:cNvPr>
          <p:cNvSpPr>
            <a:spLocks noGrp="1"/>
          </p:cNvSpPr>
          <p:nvPr>
            <p:ph type="sldNum" sz="quarter" idx="11"/>
          </p:nvPr>
        </p:nvSpPr>
        <p:spPr/>
        <p:txBody>
          <a:bodyPr/>
          <a:lstStyle/>
          <a:p>
            <a:fld id="{5BD7419E-EE0A-3345-BF0F-B6C93364400E}" type="slidenum">
              <a:rPr lang="en-US" smtClean="0"/>
              <a:pPr/>
              <a:t>40</a:t>
            </a:fld>
            <a:endParaRPr lang="en-US" dirty="0"/>
          </a:p>
        </p:txBody>
      </p:sp>
    </p:spTree>
    <p:extLst>
      <p:ext uri="{BB962C8B-B14F-4D97-AF65-F5344CB8AC3E}">
        <p14:creationId xmlns:p14="http://schemas.microsoft.com/office/powerpoint/2010/main" val="3044639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1C220B-FEE7-46FB-AC12-8AFA4E0AE762}"/>
              </a:ext>
            </a:extLst>
          </p:cNvPr>
          <p:cNvSpPr>
            <a:spLocks noGrp="1"/>
          </p:cNvSpPr>
          <p:nvPr>
            <p:ph type="title"/>
          </p:nvPr>
        </p:nvSpPr>
        <p:spPr>
          <a:xfrm>
            <a:off x="2852498" y="370472"/>
            <a:ext cx="7104301" cy="812481"/>
          </a:xfrm>
        </p:spPr>
        <p:txBody>
          <a:bodyPr/>
          <a:lstStyle/>
          <a:p>
            <a:r>
              <a:rPr lang="en-US"/>
              <a:t>Strategies That Work</a:t>
            </a:r>
          </a:p>
        </p:txBody>
      </p:sp>
      <p:pic>
        <p:nvPicPr>
          <p:cNvPr id="11" name="Picture 10">
            <a:extLst>
              <a:ext uri="{FF2B5EF4-FFF2-40B4-BE49-F238E27FC236}">
                <a16:creationId xmlns:a16="http://schemas.microsoft.com/office/drawing/2014/main" id="{AFDEB953-90FF-4664-AE8D-F5FA87C573E4}"/>
              </a:ext>
            </a:extLst>
          </p:cNvPr>
          <p:cNvPicPr>
            <a:picLocks noChangeAspect="1"/>
          </p:cNvPicPr>
          <p:nvPr/>
        </p:nvPicPr>
        <p:blipFill rotWithShape="1">
          <a:blip r:embed="rId3"/>
          <a:srcRect t="1348"/>
          <a:stretch/>
        </p:blipFill>
        <p:spPr>
          <a:xfrm>
            <a:off x="5957970" y="1454227"/>
            <a:ext cx="5510130" cy="5056945"/>
          </a:xfrm>
          <a:prstGeom prst="rect">
            <a:avLst/>
          </a:prstGeom>
        </p:spPr>
      </p:pic>
      <p:pic>
        <p:nvPicPr>
          <p:cNvPr id="20" name="Picture 19" descr="A picture containing tree, person, outdoor, flower&#10;&#10;Description automatically generated">
            <a:extLst>
              <a:ext uri="{FF2B5EF4-FFF2-40B4-BE49-F238E27FC236}">
                <a16:creationId xmlns:a16="http://schemas.microsoft.com/office/drawing/2014/main" id="{D9AD1466-B36C-43B4-A2D9-C52F711D1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 y="2146655"/>
            <a:ext cx="5017753" cy="3339603"/>
          </a:xfrm>
          <a:prstGeom prst="rect">
            <a:avLst/>
          </a:prstGeom>
        </p:spPr>
      </p:pic>
    </p:spTree>
    <p:extLst>
      <p:ext uri="{BB962C8B-B14F-4D97-AF65-F5344CB8AC3E}">
        <p14:creationId xmlns:p14="http://schemas.microsoft.com/office/powerpoint/2010/main" val="4130975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77D17FC-A519-4847-837D-5E369015C99C}"/>
              </a:ext>
            </a:extLst>
          </p:cNvPr>
          <p:cNvSpPr txBox="1">
            <a:spLocks/>
          </p:cNvSpPr>
          <p:nvPr/>
        </p:nvSpPr>
        <p:spPr>
          <a:xfrm>
            <a:off x="2852498" y="370472"/>
            <a:ext cx="8566351" cy="812481"/>
          </a:xfrm>
          <a:prstGeom prst="rect">
            <a:avLst/>
          </a:prstGeom>
        </p:spPr>
        <p:txBody>
          <a:bodyPr anchor="ctr" anchorCtr="0"/>
          <a:lstStyle>
            <a:lvl1pPr algn="l" defTabSz="914400" rtl="0" eaLnBrk="1" latinLnBrk="0" hangingPunct="1">
              <a:lnSpc>
                <a:spcPts val="1688"/>
              </a:lnSpc>
              <a:spcBef>
                <a:spcPct val="0"/>
              </a:spcBef>
              <a:buNone/>
              <a:defRPr sz="2800" b="1" kern="1200" baseline="0">
                <a:solidFill>
                  <a:schemeClr val="bg1"/>
                </a:solidFill>
                <a:effectLst/>
                <a:latin typeface="Rockwell" panose="02060603020205020403" pitchFamily="18" charset="0"/>
                <a:ea typeface="+mj-ea"/>
                <a:cs typeface="+mj-cs"/>
              </a:defRPr>
            </a:lvl1pPr>
          </a:lstStyle>
          <a:p>
            <a:pPr marL="0" marR="0" lvl="0" indent="0" algn="l" defTabSz="914400" rtl="0" eaLnBrk="1" fontAlgn="auto" latinLnBrk="0" hangingPunct="1">
              <a:lnSpc>
                <a:spcPts val="1688"/>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Rockwell" panose="02060603020205020403" pitchFamily="18" charset="0"/>
                <a:ea typeface="+mj-ea"/>
                <a:cs typeface="+mj-cs"/>
              </a:rPr>
              <a:t>Designing Communities for Physical Activity</a:t>
            </a:r>
          </a:p>
        </p:txBody>
      </p:sp>
      <p:grpSp>
        <p:nvGrpSpPr>
          <p:cNvPr id="6" name="Group 5">
            <a:extLst>
              <a:ext uri="{FF2B5EF4-FFF2-40B4-BE49-F238E27FC236}">
                <a16:creationId xmlns:a16="http://schemas.microsoft.com/office/drawing/2014/main" id="{9279151F-1619-4538-856F-360BB307DC69}"/>
              </a:ext>
            </a:extLst>
          </p:cNvPr>
          <p:cNvGrpSpPr/>
          <p:nvPr/>
        </p:nvGrpSpPr>
        <p:grpSpPr>
          <a:xfrm>
            <a:off x="1223983" y="2479346"/>
            <a:ext cx="4476228" cy="2399120"/>
            <a:chOff x="511385" y="1172978"/>
            <a:chExt cx="8290560" cy="3535280"/>
          </a:xfrm>
        </p:grpSpPr>
        <p:grpSp>
          <p:nvGrpSpPr>
            <p:cNvPr id="7" name="Group 6">
              <a:extLst>
                <a:ext uri="{FF2B5EF4-FFF2-40B4-BE49-F238E27FC236}">
                  <a16:creationId xmlns:a16="http://schemas.microsoft.com/office/drawing/2014/main" id="{373E241B-7826-46A8-A2A2-E470CCA4E7A3}"/>
                </a:ext>
              </a:extLst>
            </p:cNvPr>
            <p:cNvGrpSpPr/>
            <p:nvPr/>
          </p:nvGrpSpPr>
          <p:grpSpPr>
            <a:xfrm>
              <a:off x="2435012" y="2095297"/>
              <a:ext cx="4399280" cy="758740"/>
              <a:chOff x="2435012" y="2095297"/>
              <a:chExt cx="4399280" cy="758740"/>
            </a:xfrm>
          </p:grpSpPr>
          <p:cxnSp>
            <p:nvCxnSpPr>
              <p:cNvPr id="12" name="Straight Connector 11" title="Menu Bracket">
                <a:extLst>
                  <a:ext uri="{FF2B5EF4-FFF2-40B4-BE49-F238E27FC236}">
                    <a16:creationId xmlns:a16="http://schemas.microsoft.com/office/drawing/2014/main" id="{C026E02B-3027-4C0E-A997-32FE8322B3E8}"/>
                  </a:ext>
                </a:extLst>
              </p:cNvPr>
              <p:cNvCxnSpPr/>
              <p:nvPr/>
            </p:nvCxnSpPr>
            <p:spPr>
              <a:xfrm>
                <a:off x="2445702" y="2385830"/>
                <a:ext cx="0" cy="46820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C834BC-5DA6-4070-9D70-33978FC8AE0E}"/>
                  </a:ext>
                </a:extLst>
              </p:cNvPr>
              <p:cNvCxnSpPr>
                <a:cxnSpLocks/>
              </p:cNvCxnSpPr>
              <p:nvPr/>
            </p:nvCxnSpPr>
            <p:spPr>
              <a:xfrm>
                <a:off x="4599094" y="2095297"/>
                <a:ext cx="0" cy="32252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277A31-DC0D-4775-976B-583E13F8757A}"/>
                  </a:ext>
                </a:extLst>
              </p:cNvPr>
              <p:cNvCxnSpPr/>
              <p:nvPr/>
            </p:nvCxnSpPr>
            <p:spPr>
              <a:xfrm flipH="1">
                <a:off x="6827942" y="2400037"/>
                <a:ext cx="1693" cy="43495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9F96CE-4156-4BB9-9EBD-826057C86AF8}"/>
                  </a:ext>
                </a:extLst>
              </p:cNvPr>
              <p:cNvCxnSpPr/>
              <p:nvPr/>
            </p:nvCxnSpPr>
            <p:spPr>
              <a:xfrm>
                <a:off x="2435012" y="2402375"/>
                <a:ext cx="4399280" cy="140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333E8E67-E896-4605-A320-727E8D2BA6A2}"/>
                </a:ext>
              </a:extLst>
            </p:cNvPr>
            <p:cNvSpPr txBox="1"/>
            <p:nvPr/>
          </p:nvSpPr>
          <p:spPr>
            <a:xfrm>
              <a:off x="511385" y="2758073"/>
              <a:ext cx="3901440" cy="1950185"/>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ysClr val="window" lastClr="FFFFFF"/>
                  </a:solidFill>
                  <a:effectLst/>
                  <a:uLnTx/>
                  <a:uFillTx/>
                  <a:latin typeface="Gadugi"/>
                  <a:ea typeface="+mn-ea"/>
                  <a:cs typeface="+mn-cs"/>
                </a:rPr>
                <a:t>Pedestrian or Bicycle Transportation Systems</a:t>
              </a:r>
            </a:p>
          </p:txBody>
        </p:sp>
        <p:sp>
          <p:nvSpPr>
            <p:cNvPr id="10" name="TextBox 9">
              <a:extLst>
                <a:ext uri="{FF2B5EF4-FFF2-40B4-BE49-F238E27FC236}">
                  <a16:creationId xmlns:a16="http://schemas.microsoft.com/office/drawing/2014/main" id="{089209E9-0670-4960-82FA-CEC13A07F260}"/>
                </a:ext>
              </a:extLst>
            </p:cNvPr>
            <p:cNvSpPr txBox="1"/>
            <p:nvPr/>
          </p:nvSpPr>
          <p:spPr>
            <a:xfrm>
              <a:off x="929637" y="1172978"/>
              <a:ext cx="7410027" cy="952416"/>
            </a:xfrm>
            <a:prstGeom prst="rect">
              <a:avLst/>
            </a:prstGeom>
            <a:solidFill>
              <a:srgbClr val="92D0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Gadugi"/>
                  <a:ea typeface="+mn-ea"/>
                  <a:cs typeface="+mn-cs"/>
                </a:rPr>
                <a:t>Combine interventions from two major categories</a:t>
              </a:r>
            </a:p>
          </p:txBody>
        </p:sp>
        <p:sp>
          <p:nvSpPr>
            <p:cNvPr id="11" name="TextBox 10">
              <a:extLst>
                <a:ext uri="{FF2B5EF4-FFF2-40B4-BE49-F238E27FC236}">
                  <a16:creationId xmlns:a16="http://schemas.microsoft.com/office/drawing/2014/main" id="{22E5B926-FEC0-4515-AFC3-BA8DC01744CC}"/>
                </a:ext>
              </a:extLst>
            </p:cNvPr>
            <p:cNvSpPr txBox="1"/>
            <p:nvPr/>
          </p:nvSpPr>
          <p:spPr>
            <a:xfrm>
              <a:off x="4900505" y="2772149"/>
              <a:ext cx="3901440" cy="1920044"/>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ysClr val="window" lastClr="FFFFFF"/>
                  </a:solidFill>
                  <a:effectLst/>
                  <a:uLnTx/>
                  <a:uFillTx/>
                  <a:latin typeface="Gadugi"/>
                  <a:ea typeface="+mn-ea"/>
                  <a:cs typeface="+mn-cs"/>
                </a:rPr>
                <a:t>Land Use and Environmental Design </a:t>
              </a:r>
            </a:p>
            <a:p>
              <a:pPr marL="0" marR="0" lvl="0" indent="0" algn="l" defTabSz="914400" rtl="0" eaLnBrk="1" fontAlgn="auto" latinLnBrk="0" hangingPunct="1">
                <a:lnSpc>
                  <a:spcPct val="100000"/>
                </a:lnSpc>
                <a:spcBef>
                  <a:spcPts val="0"/>
                </a:spcBef>
                <a:spcAft>
                  <a:spcPts val="0"/>
                </a:spcAft>
                <a:buClr>
                  <a:srgbClr val="005DAA"/>
                </a:buClr>
                <a:buSzTx/>
                <a:buFontTx/>
                <a:buNone/>
                <a:tabLst/>
                <a:defRPr/>
              </a:pPr>
              <a:endParaRPr kumimoji="0" lang="en-US" sz="1867" b="0" i="0" u="none" strike="noStrike" kern="1200" cap="none" spc="0" normalizeH="0" baseline="0" noProof="0">
                <a:ln>
                  <a:noFill/>
                </a:ln>
                <a:solidFill>
                  <a:sysClr val="window" lastClr="FFFFFF"/>
                </a:solidFill>
                <a:effectLst/>
                <a:uLnTx/>
                <a:uFillTx/>
                <a:latin typeface="Gadugi"/>
                <a:ea typeface="+mn-ea"/>
                <a:cs typeface="+mn-cs"/>
              </a:endParaRPr>
            </a:p>
          </p:txBody>
        </p:sp>
      </p:grpSp>
      <p:pic>
        <p:nvPicPr>
          <p:cNvPr id="17" name="Picture 16">
            <a:extLst>
              <a:ext uri="{FF2B5EF4-FFF2-40B4-BE49-F238E27FC236}">
                <a16:creationId xmlns:a16="http://schemas.microsoft.com/office/drawing/2014/main" id="{59664B6F-4663-4ED2-8E60-75658ACC3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9767" y="2071632"/>
            <a:ext cx="4969081" cy="3329284"/>
          </a:xfrm>
          <a:prstGeom prst="rect">
            <a:avLst/>
          </a:prstGeom>
        </p:spPr>
      </p:pic>
      <p:sp>
        <p:nvSpPr>
          <p:cNvPr id="18" name="TextBox 17">
            <a:extLst>
              <a:ext uri="{FF2B5EF4-FFF2-40B4-BE49-F238E27FC236}">
                <a16:creationId xmlns:a16="http://schemas.microsoft.com/office/drawing/2014/main" id="{1EB04652-6664-4713-A89D-05781989B955}"/>
              </a:ext>
            </a:extLst>
          </p:cNvPr>
          <p:cNvSpPr txBox="1"/>
          <p:nvPr/>
        </p:nvSpPr>
        <p:spPr>
          <a:xfrm>
            <a:off x="6449767" y="5446061"/>
            <a:ext cx="6255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Photo available from the State and Community Health Media Center: </a:t>
            </a:r>
            <a:r>
              <a:rPr kumimoji="0" lang="en-US" sz="11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hlinkClick r:id="rId4"/>
              </a:rPr>
              <a:t>https://nccd.cdc.gov/schmc/apps/overview.aspx</a:t>
            </a:r>
            <a:r>
              <a:rPr kumimoji="0" lang="en-US" sz="11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a:t>
            </a:r>
          </a:p>
        </p:txBody>
      </p:sp>
      <p:pic>
        <p:nvPicPr>
          <p:cNvPr id="19" name="Picture 18">
            <a:extLst>
              <a:ext uri="{FF2B5EF4-FFF2-40B4-BE49-F238E27FC236}">
                <a16:creationId xmlns:a16="http://schemas.microsoft.com/office/drawing/2014/main" id="{F8BC19A0-6BEA-42B3-9602-8C1E82B60D67}"/>
              </a:ext>
            </a:extLst>
          </p:cNvPr>
          <p:cNvPicPr>
            <a:picLocks noChangeAspect="1"/>
          </p:cNvPicPr>
          <p:nvPr/>
        </p:nvPicPr>
        <p:blipFill>
          <a:blip r:embed="rId5"/>
          <a:stretch>
            <a:fillRect/>
          </a:stretch>
        </p:blipFill>
        <p:spPr>
          <a:xfrm>
            <a:off x="225390" y="5736599"/>
            <a:ext cx="4720659" cy="658696"/>
          </a:xfrm>
          <a:prstGeom prst="rect">
            <a:avLst/>
          </a:prstGeom>
        </p:spPr>
      </p:pic>
    </p:spTree>
    <p:extLst>
      <p:ext uri="{BB962C8B-B14F-4D97-AF65-F5344CB8AC3E}">
        <p14:creationId xmlns:p14="http://schemas.microsoft.com/office/powerpoint/2010/main" val="1610649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91404B-1D1A-44CB-894D-DDE9EF947D67}"/>
              </a:ext>
            </a:extLst>
          </p:cNvPr>
          <p:cNvSpPr>
            <a:spLocks noGrp="1"/>
          </p:cNvSpPr>
          <p:nvPr>
            <p:ph type="title"/>
          </p:nvPr>
        </p:nvSpPr>
        <p:spPr>
          <a:xfrm>
            <a:off x="2491863" y="311713"/>
            <a:ext cx="9700137" cy="812481"/>
          </a:xfrm>
        </p:spPr>
        <p:txBody>
          <a:bodyPr/>
          <a:lstStyle/>
          <a:p>
            <a:r>
              <a:rPr lang="en-US"/>
              <a:t>Parks, Trails, and Greenway Interventions to </a:t>
            </a:r>
            <a:br>
              <a:rPr lang="en-US"/>
            </a:br>
            <a:br>
              <a:rPr lang="en-US"/>
            </a:br>
            <a:r>
              <a:rPr lang="en-US"/>
              <a:t>Increase Physical Activity</a:t>
            </a:r>
          </a:p>
        </p:txBody>
      </p:sp>
      <p:grpSp>
        <p:nvGrpSpPr>
          <p:cNvPr id="8" name="Group 7">
            <a:extLst>
              <a:ext uri="{FF2B5EF4-FFF2-40B4-BE49-F238E27FC236}">
                <a16:creationId xmlns:a16="http://schemas.microsoft.com/office/drawing/2014/main" id="{0E07989C-B321-47BA-9402-27C62A0AB8BE}"/>
              </a:ext>
            </a:extLst>
          </p:cNvPr>
          <p:cNvGrpSpPr/>
          <p:nvPr/>
        </p:nvGrpSpPr>
        <p:grpSpPr>
          <a:xfrm>
            <a:off x="649469" y="2546575"/>
            <a:ext cx="7468462" cy="2246769"/>
            <a:chOff x="313621" y="2277934"/>
            <a:chExt cx="7468462" cy="2246769"/>
          </a:xfrm>
        </p:grpSpPr>
        <p:sp>
          <p:nvSpPr>
            <p:cNvPr id="9" name="TextBox 8">
              <a:extLst>
                <a:ext uri="{FF2B5EF4-FFF2-40B4-BE49-F238E27FC236}">
                  <a16:creationId xmlns:a16="http://schemas.microsoft.com/office/drawing/2014/main" id="{01FC89F5-EA11-4286-9648-C920E4E02D59}"/>
                </a:ext>
              </a:extLst>
            </p:cNvPr>
            <p:cNvSpPr txBox="1"/>
            <p:nvPr/>
          </p:nvSpPr>
          <p:spPr>
            <a:xfrm>
              <a:off x="313621" y="2277934"/>
              <a:ext cx="3653904" cy="2246769"/>
            </a:xfrm>
            <a:prstGeom prst="rect">
              <a:avLst/>
            </a:prstGeom>
            <a:solidFill>
              <a:schemeClr val="accent1">
                <a:lumMod val="20000"/>
                <a:lumOff val="80000"/>
              </a:schemeClr>
            </a:solidFill>
            <a:ln w="38100">
              <a:solidFill>
                <a:schemeClr val="accent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Gadugi"/>
                  <a:ea typeface="Gadugi"/>
                  <a:cs typeface="+mn-cs"/>
                </a:rPr>
                <a:t>Park, Trail, and Greenway Infrastructure Improvements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adugi"/>
                  <a:ea typeface="Gadugi"/>
                  <a:cs typeface="+mn-cs"/>
                </a:rPr>
                <a:t>Developing new parks, trails, or greenways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adugi"/>
                  <a:ea typeface="Gadugi"/>
                  <a:cs typeface="+mn-cs"/>
                </a:rPr>
                <a:t>Improving existing parks, trails or greenways with additions or upgrades</a:t>
              </a:r>
            </a:p>
          </p:txBody>
        </p:sp>
        <p:sp>
          <p:nvSpPr>
            <p:cNvPr id="10" name="Plus Sign 9">
              <a:extLst>
                <a:ext uri="{FF2B5EF4-FFF2-40B4-BE49-F238E27FC236}">
                  <a16:creationId xmlns:a16="http://schemas.microsoft.com/office/drawing/2014/main" id="{F2478650-2C67-4D8D-A550-A17AAF736CB7}"/>
                </a:ext>
              </a:extLst>
            </p:cNvPr>
            <p:cNvSpPr/>
            <p:nvPr/>
          </p:nvSpPr>
          <p:spPr>
            <a:xfrm>
              <a:off x="4064015" y="2891089"/>
              <a:ext cx="726142" cy="72614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2F12216-192D-4F1F-B0DA-57BF7462B133}"/>
                </a:ext>
              </a:extLst>
            </p:cNvPr>
            <p:cNvSpPr txBox="1"/>
            <p:nvPr/>
          </p:nvSpPr>
          <p:spPr>
            <a:xfrm>
              <a:off x="4886647" y="2277934"/>
              <a:ext cx="2895436" cy="2246769"/>
            </a:xfrm>
            <a:prstGeom prst="rect">
              <a:avLst/>
            </a:prstGeom>
            <a:solidFill>
              <a:schemeClr val="accent1">
                <a:lumMod val="20000"/>
                <a:lumOff val="80000"/>
              </a:schemeClr>
            </a:solidFill>
            <a:ln w="38100">
              <a:solidFill>
                <a:schemeClr val="accent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Gadugi"/>
                  <a:ea typeface="Gadugi"/>
                  <a:cs typeface="+mn-cs"/>
                </a:rPr>
                <a:t>Additional A</a:t>
              </a:r>
              <a:r>
                <a:rPr kumimoji="0" lang="en-US" sz="2000" b="1" i="0" u="none" strike="noStrike" kern="1200" cap="none" spc="0" normalizeH="0" baseline="0" noProof="0" err="1">
                  <a:ln>
                    <a:noFill/>
                  </a:ln>
                  <a:solidFill>
                    <a:prstClr val="black"/>
                  </a:solidFill>
                  <a:effectLst/>
                  <a:uLnTx/>
                  <a:uFillTx/>
                  <a:latin typeface="Gadugi"/>
                  <a:ea typeface="Gadugi"/>
                  <a:cs typeface="+mn-cs"/>
                </a:rPr>
                <a:t>ctivities</a:t>
              </a:r>
              <a:r>
                <a:rPr kumimoji="0" lang="en-US" sz="2000" b="1" i="0" u="none" strike="noStrike" kern="1200" cap="none" spc="0" normalizeH="0" baseline="0" noProof="0">
                  <a:ln>
                    <a:noFill/>
                  </a:ln>
                  <a:solidFill>
                    <a:prstClr val="black"/>
                  </a:solidFill>
                  <a:effectLst/>
                  <a:uLnTx/>
                  <a:uFillTx/>
                  <a:latin typeface="Gadugi"/>
                  <a:ea typeface="Gadugi"/>
                  <a:cs typeface="+mn-cs"/>
                </a:rPr>
                <a:t> </a:t>
              </a:r>
              <a:endParaRPr kumimoji="0" lang="en-US" sz="20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adugi"/>
                  <a:ea typeface="Gadugi"/>
                  <a:cs typeface="+mn-cs"/>
                </a:rPr>
                <a:t>Community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adugi"/>
                  <a:ea typeface="Gadugi"/>
                  <a:cs typeface="+mn-cs"/>
                </a:rPr>
                <a:t>Programming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adugi"/>
                  <a:ea typeface="Gadugi"/>
                  <a:cs typeface="+mn-cs"/>
                </a:rPr>
                <a:t>Public awareness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adugi"/>
                  <a:ea typeface="Gadugi"/>
                  <a:cs typeface="+mn-cs"/>
                </a:rPr>
                <a:t>Access enhancements  </a:t>
              </a:r>
              <a:endParaRPr kumimoji="0" lang="en-US" sz="20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p:txBody>
        </p:sp>
      </p:grpSp>
      <p:pic>
        <p:nvPicPr>
          <p:cNvPr id="12" name="Picture 11">
            <a:extLst>
              <a:ext uri="{FF2B5EF4-FFF2-40B4-BE49-F238E27FC236}">
                <a16:creationId xmlns:a16="http://schemas.microsoft.com/office/drawing/2014/main" id="{22BB7CA4-E017-438C-88CB-5AC8AB593247}"/>
              </a:ext>
            </a:extLst>
          </p:cNvPr>
          <p:cNvPicPr>
            <a:picLocks noChangeAspect="1"/>
          </p:cNvPicPr>
          <p:nvPr/>
        </p:nvPicPr>
        <p:blipFill>
          <a:blip r:embed="rId3"/>
          <a:stretch>
            <a:fillRect/>
          </a:stretch>
        </p:blipFill>
        <p:spPr>
          <a:xfrm>
            <a:off x="225390" y="5736599"/>
            <a:ext cx="4720659" cy="658696"/>
          </a:xfrm>
          <a:prstGeom prst="rect">
            <a:avLst/>
          </a:prstGeom>
        </p:spPr>
      </p:pic>
      <p:pic>
        <p:nvPicPr>
          <p:cNvPr id="13" name="Content Placeholder 4">
            <a:extLst>
              <a:ext uri="{FF2B5EF4-FFF2-40B4-BE49-F238E27FC236}">
                <a16:creationId xmlns:a16="http://schemas.microsoft.com/office/drawing/2014/main" id="{A7F88DEF-7A9D-4FBF-B0D8-108E3F0BBAD4}"/>
              </a:ext>
            </a:extLst>
          </p:cNvPr>
          <p:cNvPicPr>
            <a:picLocks noGrp="1" noChangeAspect="1"/>
          </p:cNvPicPr>
          <p:nvPr>
            <p:ph idx="1"/>
          </p:nvPr>
        </p:nvPicPr>
        <p:blipFill>
          <a:blip r:embed="rId4"/>
          <a:stretch>
            <a:fillRect/>
          </a:stretch>
        </p:blipFill>
        <p:spPr>
          <a:xfrm>
            <a:off x="8627132" y="1876337"/>
            <a:ext cx="2992567" cy="3864243"/>
          </a:xfrm>
          <a:ln>
            <a:solidFill>
              <a:schemeClr val="bg2"/>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15633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B9E283-2DB4-7B3F-63C5-6868A02E49AE}"/>
              </a:ext>
            </a:extLst>
          </p:cNvPr>
          <p:cNvSpPr>
            <a:spLocks noGrp="1"/>
          </p:cNvSpPr>
          <p:nvPr>
            <p:ph type="title"/>
          </p:nvPr>
        </p:nvSpPr>
        <p:spPr/>
        <p:txBody>
          <a:bodyPr/>
          <a:lstStyle/>
          <a:p>
            <a:r>
              <a:rPr lang="en-US"/>
              <a:t>Tools for Action</a:t>
            </a:r>
          </a:p>
        </p:txBody>
      </p:sp>
      <p:pic>
        <p:nvPicPr>
          <p:cNvPr id="4" name="Content Placeholder 3">
            <a:extLst>
              <a:ext uri="{FF2B5EF4-FFF2-40B4-BE49-F238E27FC236}">
                <a16:creationId xmlns:a16="http://schemas.microsoft.com/office/drawing/2014/main" id="{6CF3BD96-FAAC-D5C7-F2BC-522461FCB966}"/>
              </a:ext>
            </a:extLst>
          </p:cNvPr>
          <p:cNvPicPr>
            <a:picLocks noGrp="1" noChangeAspect="1"/>
          </p:cNvPicPr>
          <p:nvPr>
            <p:ph idx="1"/>
          </p:nvPr>
        </p:nvPicPr>
        <p:blipFill>
          <a:blip r:embed="rId3"/>
          <a:stretch>
            <a:fillRect/>
          </a:stretch>
        </p:blipFill>
        <p:spPr>
          <a:xfrm>
            <a:off x="2257425" y="2253456"/>
            <a:ext cx="7677150" cy="3495675"/>
          </a:xfrm>
          <a:prstGeom prst="rect">
            <a:avLst/>
          </a:prstGeom>
        </p:spPr>
      </p:pic>
    </p:spTree>
    <p:extLst>
      <p:ext uri="{BB962C8B-B14F-4D97-AF65-F5344CB8AC3E}">
        <p14:creationId xmlns:p14="http://schemas.microsoft.com/office/powerpoint/2010/main" val="2677987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4E56-C6D0-5F2E-D211-E63B79A61A66}"/>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634D93E9-AD6C-B4D1-9E70-3DAD7BB0581C}"/>
              </a:ext>
            </a:extLst>
          </p:cNvPr>
          <p:cNvSpPr>
            <a:spLocks noGrp="1"/>
          </p:cNvSpPr>
          <p:nvPr>
            <p:ph type="sldNum" sz="quarter" idx="11"/>
          </p:nvPr>
        </p:nvSpPr>
        <p:spPr/>
        <p:txBody>
          <a:bodyPr/>
          <a:lstStyle/>
          <a:p>
            <a:fld id="{5BD7419E-EE0A-3345-BF0F-B6C93364400E}" type="slidenum">
              <a:rPr lang="en-US" smtClean="0"/>
              <a:pPr/>
              <a:t>45</a:t>
            </a:fld>
            <a:endParaRPr lang="en-US" dirty="0"/>
          </a:p>
        </p:txBody>
      </p:sp>
    </p:spTree>
    <p:extLst>
      <p:ext uri="{BB962C8B-B14F-4D97-AF65-F5344CB8AC3E}">
        <p14:creationId xmlns:p14="http://schemas.microsoft.com/office/powerpoint/2010/main" val="241623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6472E9-1EE0-FF30-1DAD-AD9BE31F5D74}"/>
              </a:ext>
            </a:extLst>
          </p:cNvPr>
          <p:cNvSpPr>
            <a:spLocks noGrp="1"/>
          </p:cNvSpPr>
          <p:nvPr>
            <p:ph type="title"/>
          </p:nvPr>
        </p:nvSpPr>
        <p:spPr/>
        <p:txBody>
          <a:bodyPr/>
          <a:lstStyle/>
          <a:p>
            <a:r>
              <a:rPr lang="en-US" dirty="0">
                <a:solidFill>
                  <a:schemeClr val="bg1"/>
                </a:solidFill>
              </a:rPr>
              <a:t>How much activity do older adults need? </a:t>
            </a:r>
          </a:p>
        </p:txBody>
      </p:sp>
      <p:pic>
        <p:nvPicPr>
          <p:cNvPr id="8" name="Picture Placeholder 7" descr="What types of physical activity do older adults need to stay healthy? Moderate-intensity aerobic activity for at least 150 minutes a week. Muscle-strengthening activity at least 2 days a week. Mix in activities to improve your balance! Try activities that count as more than 1 activity type, like dancing, sports, or tai chi. If that’s more than you can do right now, start slow and do what you can - even 5 minutes of physical activity has real health benefits.">
            <a:extLst>
              <a:ext uri="{FF2B5EF4-FFF2-40B4-BE49-F238E27FC236}">
                <a16:creationId xmlns:a16="http://schemas.microsoft.com/office/drawing/2014/main" id="{215DF00E-6F3F-5B3A-EC9E-98E5238986B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t="-327" b="-900"/>
          <a:stretch/>
        </p:blipFill>
        <p:spPr>
          <a:xfrm>
            <a:off x="1798531" y="1076598"/>
            <a:ext cx="8594938" cy="4898706"/>
          </a:xfrm>
          <a:prstGeom prst="rect">
            <a:avLst/>
          </a:prstGeom>
        </p:spPr>
      </p:pic>
      <p:sp>
        <p:nvSpPr>
          <p:cNvPr id="5" name="Slide Number Placeholder 4">
            <a:extLst>
              <a:ext uri="{FF2B5EF4-FFF2-40B4-BE49-F238E27FC236}">
                <a16:creationId xmlns:a16="http://schemas.microsoft.com/office/drawing/2014/main" id="{3E05DE70-8689-1634-0E31-3918627D3316}"/>
              </a:ext>
            </a:extLst>
          </p:cNvPr>
          <p:cNvSpPr>
            <a:spLocks noGrp="1"/>
          </p:cNvSpPr>
          <p:nvPr>
            <p:ph type="sldNum" sz="quarter" idx="18"/>
          </p:nvPr>
        </p:nvSpPr>
        <p:spPr/>
        <p:txBody>
          <a:bodyPr/>
          <a:lstStyle/>
          <a:p>
            <a:fld id="{7391EDBC-5481-E248-9D04-B6CCC7FAB9E3}" type="slidenum">
              <a:rPr lang="en-US" smtClean="0"/>
              <a:pPr/>
              <a:t>5</a:t>
            </a:fld>
            <a:endParaRPr lang="en-US" dirty="0"/>
          </a:p>
        </p:txBody>
      </p:sp>
    </p:spTree>
    <p:extLst>
      <p:ext uri="{BB962C8B-B14F-4D97-AF65-F5344CB8AC3E}">
        <p14:creationId xmlns:p14="http://schemas.microsoft.com/office/powerpoint/2010/main" val="30623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82CA-46DD-B1E6-4054-E1019D19898C}"/>
              </a:ext>
            </a:extLst>
          </p:cNvPr>
          <p:cNvSpPr txBox="1">
            <a:spLocks/>
          </p:cNvSpPr>
          <p:nvPr/>
        </p:nvSpPr>
        <p:spPr>
          <a:xfrm>
            <a:off x="457200" y="1097280"/>
            <a:ext cx="11247120" cy="457200"/>
          </a:xfrm>
          <a:prstGeom prst="rect">
            <a:avLst/>
          </a:prstGeom>
        </p:spPr>
        <p:txBody>
          <a:bodyPr anchor="ctr" anchorCtr="0"/>
          <a:lstStyle>
            <a:lvl1pPr algn="l" defTabSz="457200" rtl="0" eaLnBrk="1" latinLnBrk="0" hangingPunct="1">
              <a:lnSpc>
                <a:spcPts val="1688"/>
              </a:lnSpc>
              <a:spcBef>
                <a:spcPct val="0"/>
              </a:spcBef>
              <a:buNone/>
              <a:defRPr sz="2800" b="1" kern="1200" baseline="0">
                <a:solidFill>
                  <a:schemeClr val="bg1"/>
                </a:solidFill>
                <a:effectLst/>
                <a:latin typeface="Rockwell" panose="02060603020205020403" pitchFamily="18" charset="0"/>
                <a:ea typeface="+mj-ea"/>
                <a:cs typeface="+mj-cs"/>
              </a:defRPr>
            </a:lvl1pPr>
          </a:lstStyle>
          <a:p>
            <a:r>
              <a:rPr lang="en-US"/>
              <a:t>The Cost of Inactivity </a:t>
            </a:r>
            <a:endParaRPr lang="en-US" dirty="0"/>
          </a:p>
        </p:txBody>
      </p:sp>
      <p:sp>
        <p:nvSpPr>
          <p:cNvPr id="4" name="Title 1">
            <a:extLst>
              <a:ext uri="{FF2B5EF4-FFF2-40B4-BE49-F238E27FC236}">
                <a16:creationId xmlns:a16="http://schemas.microsoft.com/office/drawing/2014/main" id="{9CE92488-67B3-CE87-78D0-28EE7FCE7793}"/>
              </a:ext>
            </a:extLst>
          </p:cNvPr>
          <p:cNvSpPr txBox="1">
            <a:spLocks/>
          </p:cNvSpPr>
          <p:nvPr/>
        </p:nvSpPr>
        <p:spPr>
          <a:xfrm>
            <a:off x="457200" y="2419350"/>
            <a:ext cx="3990814" cy="457200"/>
          </a:xfrm>
          <a:prstGeom prst="rect">
            <a:avLst/>
          </a:prstGeom>
        </p:spPr>
        <p:txBody>
          <a:bodyPr lIns="0" tIns="0" rIns="0" bIns="0" anchor="t" anchorCtr="0"/>
          <a:lstStyle>
            <a:lvl1pPr>
              <a:spcBef>
                <a:spcPct val="0"/>
              </a:spcBef>
              <a:buNone/>
              <a:defRPr sz="3200" b="1">
                <a:solidFill>
                  <a:schemeClr val="accent6"/>
                </a:solidFill>
                <a:latin typeface="Arial" panose="020B0604020202020204" pitchFamily="34" charset="0"/>
                <a:ea typeface="+mj-ea"/>
                <a:cs typeface="Arial" panose="020B0604020202020204" pitchFamily="34" charset="0"/>
              </a:defRPr>
            </a:lvl1pPr>
          </a:lstStyle>
          <a:p>
            <a:r>
              <a:rPr lang="en-US" dirty="0"/>
              <a:t>Health Benefits of Physical Activity for Adults 65 and Older </a:t>
            </a:r>
          </a:p>
        </p:txBody>
      </p:sp>
      <p:sp>
        <p:nvSpPr>
          <p:cNvPr id="5" name="Rectangle 4">
            <a:extLst>
              <a:ext uri="{FF2B5EF4-FFF2-40B4-BE49-F238E27FC236}">
                <a16:creationId xmlns:a16="http://schemas.microsoft.com/office/drawing/2014/main" id="{06D7064D-55E2-EC1E-BE39-79D8B7F8285C}"/>
              </a:ext>
            </a:extLst>
          </p:cNvPr>
          <p:cNvSpPr/>
          <p:nvPr/>
        </p:nvSpPr>
        <p:spPr>
          <a:xfrm>
            <a:off x="0" y="5429250"/>
            <a:ext cx="12192000" cy="142875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26" name="Picture 2" descr="Health benefits for physical activity for adults 65 and older">
            <a:extLst>
              <a:ext uri="{FF2B5EF4-FFF2-40B4-BE49-F238E27FC236}">
                <a16:creationId xmlns:a16="http://schemas.microsoft.com/office/drawing/2014/main" id="{CFEF9B49-7D83-D3D1-CEDF-9DBDD4A66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33" b="1191"/>
          <a:stretch/>
        </p:blipFill>
        <p:spPr bwMode="auto">
          <a:xfrm>
            <a:off x="5894522" y="318427"/>
            <a:ext cx="5279756" cy="6482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820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909A-0345-2195-530A-1436458270D2}"/>
              </a:ext>
            </a:extLst>
          </p:cNvPr>
          <p:cNvSpPr>
            <a:spLocks noGrp="1"/>
          </p:cNvSpPr>
          <p:nvPr>
            <p:ph type="title"/>
          </p:nvPr>
        </p:nvSpPr>
        <p:spPr/>
        <p:txBody>
          <a:bodyPr/>
          <a:lstStyle/>
          <a:p>
            <a:r>
              <a:rPr lang="en-US" dirty="0"/>
              <a:t>The Cost of Inactivity </a:t>
            </a:r>
          </a:p>
        </p:txBody>
      </p:sp>
      <p:sp>
        <p:nvSpPr>
          <p:cNvPr id="3" name="Text Placeholder 2">
            <a:extLst>
              <a:ext uri="{FF2B5EF4-FFF2-40B4-BE49-F238E27FC236}">
                <a16:creationId xmlns:a16="http://schemas.microsoft.com/office/drawing/2014/main" id="{D0938421-54CC-7187-42FF-1FE0D0BB5FA7}"/>
              </a:ext>
            </a:extLst>
          </p:cNvPr>
          <p:cNvSpPr>
            <a:spLocks noGrp="1"/>
          </p:cNvSpPr>
          <p:nvPr>
            <p:ph type="body" sz="quarter" idx="13"/>
          </p:nvPr>
        </p:nvSpPr>
        <p:spPr>
          <a:xfrm>
            <a:off x="1411357" y="1908312"/>
            <a:ext cx="10292962" cy="3842795"/>
          </a:xfrm>
        </p:spPr>
        <p:txBody>
          <a:bodyPr/>
          <a:lstStyle/>
          <a:p>
            <a:pPr marL="0" indent="0">
              <a:buNone/>
            </a:pPr>
            <a:r>
              <a:rPr lang="en-US" dirty="0"/>
              <a:t>Physical inactivity could be responsible for </a:t>
            </a:r>
            <a:r>
              <a:rPr lang="en-US" b="1" dirty="0">
                <a:solidFill>
                  <a:schemeClr val="tx2"/>
                </a:solidFill>
              </a:rPr>
              <a:t>$27 billion</a:t>
            </a:r>
            <a:r>
              <a:rPr lang="en-US" dirty="0"/>
              <a:t> in direct health care costs annually between 2020 and 2030</a:t>
            </a:r>
          </a:p>
          <a:p>
            <a:pPr marL="0" indent="0">
              <a:buNone/>
            </a:pPr>
            <a:endParaRPr lang="en-US" dirty="0"/>
          </a:p>
          <a:p>
            <a:pPr marL="0" indent="0">
              <a:buNone/>
            </a:pPr>
            <a:r>
              <a:rPr lang="en-US" dirty="0"/>
              <a:t>Older adults’ personal health care spending is </a:t>
            </a:r>
            <a:r>
              <a:rPr lang="en-US" b="1" dirty="0">
                <a:solidFill>
                  <a:schemeClr val="tx2"/>
                </a:solidFill>
              </a:rPr>
              <a:t>5 times higher </a:t>
            </a:r>
            <a:r>
              <a:rPr lang="en-US" dirty="0"/>
              <a:t>than that of children and </a:t>
            </a:r>
            <a:r>
              <a:rPr lang="en-US" b="1" dirty="0">
                <a:solidFill>
                  <a:schemeClr val="tx2"/>
                </a:solidFill>
              </a:rPr>
              <a:t>3 times higher </a:t>
            </a:r>
            <a:r>
              <a:rPr lang="en-US" dirty="0"/>
              <a:t>than adults </a:t>
            </a:r>
          </a:p>
          <a:p>
            <a:endParaRPr lang="en-US" dirty="0"/>
          </a:p>
          <a:p>
            <a:pPr marL="0" indent="0">
              <a:buNone/>
            </a:pPr>
            <a:r>
              <a:rPr lang="en-US" dirty="0"/>
              <a:t>Approximately </a:t>
            </a:r>
            <a:r>
              <a:rPr lang="en-US" b="1" dirty="0">
                <a:solidFill>
                  <a:schemeClr val="tx2"/>
                </a:solidFill>
              </a:rPr>
              <a:t>7.8 percent</a:t>
            </a:r>
            <a:r>
              <a:rPr lang="en-US" dirty="0"/>
              <a:t> of deaths among adults aged 70 years and older are attributed to not meeting the aerobic physical activity Guidelines</a:t>
            </a:r>
          </a:p>
          <a:p>
            <a:endParaRPr lang="en-US" dirty="0"/>
          </a:p>
          <a:p>
            <a:endParaRPr lang="en-US" dirty="0"/>
          </a:p>
        </p:txBody>
      </p:sp>
      <p:sp>
        <p:nvSpPr>
          <p:cNvPr id="4" name="Slide Number Placeholder 3">
            <a:extLst>
              <a:ext uri="{FF2B5EF4-FFF2-40B4-BE49-F238E27FC236}">
                <a16:creationId xmlns:a16="http://schemas.microsoft.com/office/drawing/2014/main" id="{3670C606-C562-A06A-A37A-7875624005AA}"/>
              </a:ext>
            </a:extLst>
          </p:cNvPr>
          <p:cNvSpPr>
            <a:spLocks noGrp="1"/>
          </p:cNvSpPr>
          <p:nvPr>
            <p:ph type="sldNum" sz="quarter" idx="18"/>
          </p:nvPr>
        </p:nvSpPr>
        <p:spPr/>
        <p:txBody>
          <a:bodyPr/>
          <a:lstStyle/>
          <a:p>
            <a:fld id="{7391EDBC-5481-E248-9D04-B6CCC7FAB9E3}" type="slidenum">
              <a:rPr lang="en-US" smtClean="0"/>
              <a:pPr/>
              <a:t>7</a:t>
            </a:fld>
            <a:endParaRPr lang="en-US" dirty="0"/>
          </a:p>
        </p:txBody>
      </p:sp>
      <p:pic>
        <p:nvPicPr>
          <p:cNvPr id="6" name="Graphic 5" descr="Dollar with solid fill">
            <a:extLst>
              <a:ext uri="{FF2B5EF4-FFF2-40B4-BE49-F238E27FC236}">
                <a16:creationId xmlns:a16="http://schemas.microsoft.com/office/drawing/2014/main" id="{2EE14F95-8315-2A90-A1F3-9E200067F0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933" y="3093272"/>
            <a:ext cx="914400" cy="914400"/>
          </a:xfrm>
          <a:prstGeom prst="rect">
            <a:avLst/>
          </a:prstGeom>
        </p:spPr>
      </p:pic>
      <p:pic>
        <p:nvPicPr>
          <p:cNvPr id="10" name="Graphic 9" descr="Upward trend with solid fill">
            <a:extLst>
              <a:ext uri="{FF2B5EF4-FFF2-40B4-BE49-F238E27FC236}">
                <a16:creationId xmlns:a16="http://schemas.microsoft.com/office/drawing/2014/main" id="{DEDD21DA-E8D9-EE1B-887B-81F0BAB0B1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933" y="1878655"/>
            <a:ext cx="914400" cy="914400"/>
          </a:xfrm>
          <a:prstGeom prst="rect">
            <a:avLst/>
          </a:prstGeom>
        </p:spPr>
      </p:pic>
      <p:pic>
        <p:nvPicPr>
          <p:cNvPr id="12" name="Graphic 11" descr="Run with solid fill">
            <a:extLst>
              <a:ext uri="{FF2B5EF4-FFF2-40B4-BE49-F238E27FC236}">
                <a16:creationId xmlns:a16="http://schemas.microsoft.com/office/drawing/2014/main" id="{6636227F-8271-85C2-D705-F28EC5FA35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1933" y="4307889"/>
            <a:ext cx="914400" cy="914400"/>
          </a:xfrm>
          <a:prstGeom prst="rect">
            <a:avLst/>
          </a:prstGeom>
        </p:spPr>
      </p:pic>
    </p:spTree>
    <p:extLst>
      <p:ext uri="{BB962C8B-B14F-4D97-AF65-F5344CB8AC3E}">
        <p14:creationId xmlns:p14="http://schemas.microsoft.com/office/powerpoint/2010/main" val="991069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5A87F2-9610-ECDA-1C08-8C097E922355}"/>
              </a:ext>
            </a:extLst>
          </p:cNvPr>
          <p:cNvSpPr/>
          <p:nvPr/>
        </p:nvSpPr>
        <p:spPr>
          <a:xfrm>
            <a:off x="0" y="5429250"/>
            <a:ext cx="12192000" cy="142875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B5493F4F-FD0E-4227-F697-3C565475F121}"/>
              </a:ext>
            </a:extLst>
          </p:cNvPr>
          <p:cNvPicPr>
            <a:picLocks noChangeAspect="1"/>
          </p:cNvPicPr>
          <p:nvPr/>
        </p:nvPicPr>
        <p:blipFill>
          <a:blip r:embed="rId3"/>
          <a:stretch>
            <a:fillRect/>
          </a:stretch>
        </p:blipFill>
        <p:spPr>
          <a:xfrm>
            <a:off x="844353" y="1875714"/>
            <a:ext cx="10503293" cy="4715586"/>
          </a:xfrm>
          <a:prstGeom prst="rect">
            <a:avLst/>
          </a:prstGeom>
        </p:spPr>
      </p:pic>
      <p:sp>
        <p:nvSpPr>
          <p:cNvPr id="2" name="Title 1">
            <a:extLst>
              <a:ext uri="{FF2B5EF4-FFF2-40B4-BE49-F238E27FC236}">
                <a16:creationId xmlns:a16="http://schemas.microsoft.com/office/drawing/2014/main" id="{174EEBB0-4D19-257C-C427-2460C3BF96B7}"/>
              </a:ext>
            </a:extLst>
          </p:cNvPr>
          <p:cNvSpPr txBox="1">
            <a:spLocks/>
          </p:cNvSpPr>
          <p:nvPr/>
        </p:nvSpPr>
        <p:spPr>
          <a:xfrm>
            <a:off x="457200" y="1184910"/>
            <a:ext cx="11247120" cy="457200"/>
          </a:xfrm>
          <a:prstGeom prst="rect">
            <a:avLst/>
          </a:prstGeom>
        </p:spPr>
        <p:txBody>
          <a:bodyPr lIns="0" tIns="0" rIns="0" bIns="0" anchor="t" anchorCtr="0"/>
          <a:lstStyle>
            <a:lvl1pPr>
              <a:spcBef>
                <a:spcPct val="0"/>
              </a:spcBef>
              <a:buNone/>
              <a:defRPr sz="3200" b="1">
                <a:solidFill>
                  <a:schemeClr val="accent6"/>
                </a:solidFill>
                <a:latin typeface="Arial" panose="020B0604020202020204" pitchFamily="34" charset="0"/>
                <a:ea typeface="+mj-ea"/>
                <a:cs typeface="Arial" panose="020B0604020202020204" pitchFamily="34" charset="0"/>
              </a:defRPr>
            </a:lvl1pPr>
          </a:lstStyle>
          <a:p>
            <a:r>
              <a:rPr lang="en-US" dirty="0"/>
              <a:t>Physical Activity and Chronic Diseases </a:t>
            </a:r>
          </a:p>
        </p:txBody>
      </p:sp>
    </p:spTree>
    <p:extLst>
      <p:ext uri="{BB962C8B-B14F-4D97-AF65-F5344CB8AC3E}">
        <p14:creationId xmlns:p14="http://schemas.microsoft.com/office/powerpoint/2010/main" val="203005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5CF43-F38C-EAA3-F2DD-D288AB0ABF05}"/>
              </a:ext>
            </a:extLst>
          </p:cNvPr>
          <p:cNvSpPr>
            <a:spLocks noGrp="1"/>
          </p:cNvSpPr>
          <p:nvPr>
            <p:ph type="title"/>
          </p:nvPr>
        </p:nvSpPr>
        <p:spPr>
          <a:xfrm>
            <a:off x="607806" y="2312621"/>
            <a:ext cx="4448288" cy="457200"/>
          </a:xfrm>
        </p:spPr>
        <p:txBody>
          <a:bodyPr/>
          <a:lstStyle/>
          <a:p>
            <a:r>
              <a:rPr lang="en-US" sz="2500" b="1" dirty="0">
                <a:effectLst/>
                <a:latin typeface="Calibri" panose="020F0502020204030204" pitchFamily="34" charset="0"/>
                <a:ea typeface="Times New Roman" panose="02020603050405020304" pitchFamily="18" charset="0"/>
              </a:rPr>
              <a:t>Prevalence of Meeting the Aerobic and Muscle-Strengthening Guidelines Among Older Adults by Age Group—National Health Interview Survey, 1998-2018</a:t>
            </a:r>
            <a:br>
              <a:rPr lang="en-US" sz="2500" b="1" dirty="0">
                <a:effectLst/>
                <a:latin typeface="Calibri" panose="020F0502020204030204" pitchFamily="34" charset="0"/>
                <a:ea typeface="Times New Roman" panose="02020603050405020304" pitchFamily="18" charset="0"/>
              </a:rPr>
            </a:br>
            <a:endParaRPr lang="en-US" sz="2500" dirty="0"/>
          </a:p>
        </p:txBody>
      </p:sp>
      <p:sp>
        <p:nvSpPr>
          <p:cNvPr id="4" name="Slide Number Placeholder 3">
            <a:extLst>
              <a:ext uri="{FF2B5EF4-FFF2-40B4-BE49-F238E27FC236}">
                <a16:creationId xmlns:a16="http://schemas.microsoft.com/office/drawing/2014/main" id="{3B678ADA-37A4-5ADD-25D8-C32EEC3F59E2}"/>
              </a:ext>
            </a:extLst>
          </p:cNvPr>
          <p:cNvSpPr>
            <a:spLocks noGrp="1"/>
          </p:cNvSpPr>
          <p:nvPr>
            <p:ph type="sldNum" sz="quarter" idx="18"/>
          </p:nvPr>
        </p:nvSpPr>
        <p:spPr/>
        <p:txBody>
          <a:bodyPr/>
          <a:lstStyle/>
          <a:p>
            <a:fld id="{7391EDBC-5481-E248-9D04-B6CCC7FAB9E3}" type="slidenum">
              <a:rPr lang="en-US" smtClean="0"/>
              <a:pPr/>
              <a:t>9</a:t>
            </a:fld>
            <a:endParaRPr lang="en-US" dirty="0"/>
          </a:p>
        </p:txBody>
      </p:sp>
      <p:sp>
        <p:nvSpPr>
          <p:cNvPr id="9" name="TextBox 8">
            <a:extLst>
              <a:ext uri="{FF2B5EF4-FFF2-40B4-BE49-F238E27FC236}">
                <a16:creationId xmlns:a16="http://schemas.microsoft.com/office/drawing/2014/main" id="{A5399AE2-49A1-AD45-A945-44F2B1646265}"/>
              </a:ext>
            </a:extLst>
          </p:cNvPr>
          <p:cNvSpPr txBox="1"/>
          <p:nvPr/>
        </p:nvSpPr>
        <p:spPr>
          <a:xfrm>
            <a:off x="4420788" y="6135092"/>
            <a:ext cx="7303625" cy="461665"/>
          </a:xfrm>
          <a:prstGeom prst="rect">
            <a:avLst/>
          </a:prstGeom>
          <a:noFill/>
        </p:spPr>
        <p:txBody>
          <a:bodyPr wrap="square" rtlCol="0">
            <a:spAutoFit/>
          </a:bodyPr>
          <a:lstStyle/>
          <a:p>
            <a:pPr marL="0" marR="0">
              <a:spcBef>
                <a:spcPts val="0"/>
              </a:spcBef>
              <a:spcAft>
                <a:spcPts val="800"/>
              </a:spcAft>
            </a:pPr>
            <a:r>
              <a:rPr lang="en-US" sz="1200" dirty="0"/>
              <a:t>Source: </a:t>
            </a:r>
            <a:r>
              <a:rPr lang="en-US" sz="1200" dirty="0">
                <a:effectLst/>
                <a:latin typeface="Calibri" panose="020F0502020204030204" pitchFamily="34" charset="0"/>
                <a:ea typeface="Calibri" panose="020F0502020204030204" pitchFamily="34" charset="0"/>
                <a:cs typeface="Arial" panose="020B0604020202020204" pitchFamily="34" charset="0"/>
              </a:rPr>
              <a:t>Source: </a:t>
            </a:r>
            <a:r>
              <a:rPr lang="en-US" sz="1200" dirty="0">
                <a:effectLst/>
                <a:latin typeface="Calibri" panose="020F0502020204030204" pitchFamily="34" charset="0"/>
                <a:ea typeface="Calibri" panose="020F0502020204030204" pitchFamily="34" charset="0"/>
              </a:rPr>
              <a:t>Centers for Disease Control and Prevention. National Health Interview Survey—1998-2018. </a:t>
            </a:r>
            <a:r>
              <a:rPr lang="en-US" sz="1200" u="sng" dirty="0">
                <a:solidFill>
                  <a:srgbClr val="0563C1"/>
                </a:solidFill>
                <a:effectLst/>
                <a:latin typeface="Calibri" panose="020F0502020204030204" pitchFamily="34" charset="0"/>
                <a:ea typeface="Calibri" panose="020F0502020204030204" pitchFamily="34" charset="0"/>
                <a:hlinkClick r:id="rId3"/>
              </a:rPr>
              <a:t>https://www.cdc.gov/nchs/nhis/1997-2018.htm</a:t>
            </a:r>
            <a:r>
              <a:rPr lang="en-US" sz="1200" dirty="0">
                <a:effectLst/>
                <a:latin typeface="Calibri" panose="020F0502020204030204" pitchFamily="34" charset="0"/>
                <a:ea typeface="Calibri" panose="020F0502020204030204" pitchFamily="34" charset="0"/>
              </a:rPr>
              <a:t>. </a:t>
            </a:r>
          </a:p>
        </p:txBody>
      </p:sp>
      <p:pic>
        <p:nvPicPr>
          <p:cNvPr id="5" name="Picture 4" descr="Line chart showing percent of older adults meeting aerobic and muscle-strengthening guidelines. Chart shows percentages from 1998 to 2018. Older adults are meeting the guidelines more in 2018 than previous years.">
            <a:extLst>
              <a:ext uri="{FF2B5EF4-FFF2-40B4-BE49-F238E27FC236}">
                <a16:creationId xmlns:a16="http://schemas.microsoft.com/office/drawing/2014/main" id="{848777F9-AD9E-5781-A18C-AFB6D4FFB504}"/>
              </a:ext>
            </a:extLst>
          </p:cNvPr>
          <p:cNvPicPr>
            <a:picLocks noChangeAspect="1"/>
          </p:cNvPicPr>
          <p:nvPr/>
        </p:nvPicPr>
        <p:blipFill>
          <a:blip r:embed="rId4"/>
          <a:stretch>
            <a:fillRect/>
          </a:stretch>
        </p:blipFill>
        <p:spPr>
          <a:xfrm>
            <a:off x="5475597" y="753035"/>
            <a:ext cx="5931591" cy="5181521"/>
          </a:xfrm>
          <a:prstGeom prst="rect">
            <a:avLst/>
          </a:prstGeom>
        </p:spPr>
      </p:pic>
    </p:spTree>
    <p:extLst>
      <p:ext uri="{BB962C8B-B14F-4D97-AF65-F5344CB8AC3E}">
        <p14:creationId xmlns:p14="http://schemas.microsoft.com/office/powerpoint/2010/main" val="29048225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7|29.2|26.6"/>
</p:tagLst>
</file>

<file path=ppt/tags/tag2.xml><?xml version="1.0" encoding="utf-8"?>
<p:tagLst xmlns:a="http://schemas.openxmlformats.org/drawingml/2006/main" xmlns:r="http://schemas.openxmlformats.org/officeDocument/2006/relationships" xmlns:p="http://schemas.openxmlformats.org/presentationml/2006/main">
  <p:tag name="TIMING" val="|25.7|29.2|26.6"/>
</p:tagLst>
</file>

<file path=ppt/tags/tag3.xml><?xml version="1.0" encoding="utf-8"?>
<p:tagLst xmlns:a="http://schemas.openxmlformats.org/drawingml/2006/main" xmlns:r="http://schemas.openxmlformats.org/officeDocument/2006/relationships" xmlns:p="http://schemas.openxmlformats.org/presentationml/2006/main">
  <p:tag name="TIMING" val="|25.7|29.2|26.6"/>
</p:tagLst>
</file>

<file path=ppt/tags/tag4.xml><?xml version="1.0" encoding="utf-8"?>
<p:tagLst xmlns:a="http://schemas.openxmlformats.org/drawingml/2006/main" xmlns:r="http://schemas.openxmlformats.org/officeDocument/2006/relationships" xmlns:p="http://schemas.openxmlformats.org/presentationml/2006/main">
  <p:tag name="TIMING" val="|25.7|29.2|26.6"/>
</p:tagLst>
</file>

<file path=ppt/tags/tag5.xml><?xml version="1.0" encoding="utf-8"?>
<p:tagLst xmlns:a="http://schemas.openxmlformats.org/drawingml/2006/main" xmlns:r="http://schemas.openxmlformats.org/officeDocument/2006/relationships" xmlns:p="http://schemas.openxmlformats.org/presentationml/2006/main">
  <p:tag name="TIMING" val="|25.7|29.2|26.6"/>
</p:tagLst>
</file>

<file path=ppt/theme/theme1.xml><?xml version="1.0" encoding="utf-8"?>
<a:theme xmlns:a="http://schemas.openxmlformats.org/drawingml/2006/main" name="Title Slide">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0703057-95D8-D446-AFA0-1282DAC00E30}" vid="{D6DF18BB-AD6B-DD4E-B73C-8AB412F20032}"/>
    </a:ext>
  </a:extLst>
</a:theme>
</file>

<file path=ppt/theme/theme2.xml><?xml version="1.0" encoding="utf-8"?>
<a:theme xmlns:a="http://schemas.openxmlformats.org/drawingml/2006/main" name="Section Title">
  <a:themeElements>
    <a:clrScheme name="ODPHP PAG 1">
      <a:dk1>
        <a:srgbClr val="000000"/>
      </a:dk1>
      <a:lt1>
        <a:srgbClr val="FFFFFF"/>
      </a:lt1>
      <a:dk2>
        <a:srgbClr val="007468"/>
      </a:dk2>
      <a:lt2>
        <a:srgbClr val="FFFFFF"/>
      </a:lt2>
      <a:accent1>
        <a:srgbClr val="05AEA4"/>
      </a:accent1>
      <a:accent2>
        <a:srgbClr val="C8D74C"/>
      </a:accent2>
      <a:accent3>
        <a:srgbClr val="FFD450"/>
      </a:accent3>
      <a:accent4>
        <a:srgbClr val="F63B54"/>
      </a:accent4>
      <a:accent5>
        <a:srgbClr val="F48320"/>
      </a:accent5>
      <a:accent6>
        <a:srgbClr val="374549"/>
      </a:accent6>
      <a:hlink>
        <a:srgbClr val="007468"/>
      </a:hlink>
      <a:folHlink>
        <a:srgbClr val="0074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0703057-95D8-D446-AFA0-1282DAC00E30}" vid="{2C4B55CE-6939-154E-BB2B-DEB3B2F638CB}"/>
    </a:ext>
  </a:extLst>
</a:theme>
</file>

<file path=ppt/theme/theme3.xml><?xml version="1.0" encoding="utf-8"?>
<a:theme xmlns:a="http://schemas.openxmlformats.org/drawingml/2006/main" name="Body Slides">
  <a:themeElements>
    <a:clrScheme name="ODPHP PAG 1">
      <a:dk1>
        <a:srgbClr val="000000"/>
      </a:dk1>
      <a:lt1>
        <a:srgbClr val="FFFFFF"/>
      </a:lt1>
      <a:dk2>
        <a:srgbClr val="007468"/>
      </a:dk2>
      <a:lt2>
        <a:srgbClr val="FFFFFF"/>
      </a:lt2>
      <a:accent1>
        <a:srgbClr val="05AEA4"/>
      </a:accent1>
      <a:accent2>
        <a:srgbClr val="C8D74C"/>
      </a:accent2>
      <a:accent3>
        <a:srgbClr val="FFD450"/>
      </a:accent3>
      <a:accent4>
        <a:srgbClr val="F63B54"/>
      </a:accent4>
      <a:accent5>
        <a:srgbClr val="F48320"/>
      </a:accent5>
      <a:accent6>
        <a:srgbClr val="374549"/>
      </a:accent6>
      <a:hlink>
        <a:srgbClr val="007468"/>
      </a:hlink>
      <a:folHlink>
        <a:srgbClr val="0074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0703057-95D8-D446-AFA0-1282DAC00E30}" vid="{3C069E36-1863-0140-8257-D94320A5E6F6}"/>
    </a:ext>
  </a:extLst>
</a:theme>
</file>

<file path=ppt/theme/theme4.xml><?xml version="1.0" encoding="utf-8"?>
<a:theme xmlns:a="http://schemas.openxmlformats.org/drawingml/2006/main" name="1_Title Slide">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0703057-95D8-D446-AFA0-1282DAC00E30}" vid="{D6DF18BB-AD6B-DD4E-B73C-8AB412F20032}"/>
    </a:ext>
  </a:extLst>
</a:theme>
</file>

<file path=ppt/theme/theme5.xml><?xml version="1.0" encoding="utf-8"?>
<a:theme xmlns:a="http://schemas.openxmlformats.org/drawingml/2006/main" name="3_Office Theme">
  <a:themeElements>
    <a:clrScheme name="Active People">
      <a:dk1>
        <a:sysClr val="windowText" lastClr="000000"/>
      </a:dk1>
      <a:lt1>
        <a:sysClr val="window" lastClr="FFFFFF"/>
      </a:lt1>
      <a:dk2>
        <a:srgbClr val="44546A"/>
      </a:dk2>
      <a:lt2>
        <a:srgbClr val="E7E6E6"/>
      </a:lt2>
      <a:accent1>
        <a:srgbClr val="005DAA"/>
      </a:accent1>
      <a:accent2>
        <a:srgbClr val="00B1C2"/>
      </a:accent2>
      <a:accent3>
        <a:srgbClr val="EAA731"/>
      </a:accent3>
      <a:accent4>
        <a:srgbClr val="8E3074"/>
      </a:accent4>
      <a:accent5>
        <a:srgbClr val="8DC63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717787F47F8847B3A6F7559A4FCF23" ma:contentTypeVersion="13" ma:contentTypeDescription="Create a new document." ma:contentTypeScope="" ma:versionID="9f89acc53c8ca471bdc402a10a2e4a9e">
  <xsd:schema xmlns:xsd="http://www.w3.org/2001/XMLSchema" xmlns:xs="http://www.w3.org/2001/XMLSchema" xmlns:p="http://schemas.microsoft.com/office/2006/metadata/properties" xmlns:ns2="7eb2a2e4-9564-4d43-b784-9c9e53bd5b02" xmlns:ns3="a0e78639-28a4-4fa9-8aac-ac7c34aa657a" targetNamespace="http://schemas.microsoft.com/office/2006/metadata/properties" ma:root="true" ma:fieldsID="6eb4b656f791a5a9b0d34f18b2675e89" ns2:_="" ns3:_="">
    <xsd:import namespace="7eb2a2e4-9564-4d43-b784-9c9e53bd5b02"/>
    <xsd:import namespace="a0e78639-28a4-4fa9-8aac-ac7c34aa657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b2a2e4-9564-4d43-b784-9c9e53bd5b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5f4345e-8d67-48af-bef8-91c58d16f76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e78639-28a4-4fa9-8aac-ac7c34aa657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f18c286-9330-4f15-8669-5dc32dec32e0}" ma:internalName="TaxCatchAll" ma:showField="CatchAllData" ma:web="a0e78639-28a4-4fa9-8aac-ac7c34aa65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0e78639-28a4-4fa9-8aac-ac7c34aa657a" xsi:nil="true"/>
    <lcf76f155ced4ddcb4097134ff3c332f xmlns="7eb2a2e4-9564-4d43-b784-9c9e53bd5b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261F05F-A7DA-4802-AABD-61CA16023D7C}">
  <ds:schemaRefs>
    <ds:schemaRef ds:uri="7eb2a2e4-9564-4d43-b784-9c9e53bd5b02"/>
    <ds:schemaRef ds:uri="a0e78639-28a4-4fa9-8aac-ac7c34aa65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E06F20A-170D-40E5-9CED-81C7BF58C1A8}">
  <ds:schemaRefs>
    <ds:schemaRef ds:uri="http://schemas.microsoft.com/sharepoint/v3/contenttype/forms"/>
  </ds:schemaRefs>
</ds:datastoreItem>
</file>

<file path=customXml/itemProps3.xml><?xml version="1.0" encoding="utf-8"?>
<ds:datastoreItem xmlns:ds="http://schemas.openxmlformats.org/officeDocument/2006/customXml" ds:itemID="{F1BE3307-C756-4CBB-8103-557E1B9CBAAC}">
  <ds:schemaRefs>
    <ds:schemaRef ds:uri="http://schemas.microsoft.com/office/2006/documentManagement/types"/>
    <ds:schemaRef ds:uri="http://purl.org/dc/elements/1.1/"/>
    <ds:schemaRef ds:uri="a0e78639-28a4-4fa9-8aac-ac7c34aa657a"/>
    <ds:schemaRef ds:uri="http://schemas.microsoft.com/office/infopath/2007/PartnerControls"/>
    <ds:schemaRef ds:uri="http://purl.org/dc/terms/"/>
    <ds:schemaRef ds:uri="http://schemas.openxmlformats.org/package/2006/metadata/core-properties"/>
    <ds:schemaRef ds:uri="7eb2a2e4-9564-4d43-b784-9c9e53bd5b02"/>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ODPHP_template_16.08.11</Template>
  <TotalTime>12084</TotalTime>
  <Words>5738</Words>
  <Application>Microsoft Macintosh PowerPoint</Application>
  <PresentationFormat>Widescreen</PresentationFormat>
  <Paragraphs>494</Paragraphs>
  <Slides>45</Slides>
  <Notes>40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45</vt:i4>
      </vt:variant>
    </vt:vector>
  </HeadingPairs>
  <TitlesOfParts>
    <vt:vector size="65" baseType="lpstr">
      <vt:lpstr>Exo 2 Medium</vt:lpstr>
      <vt:lpstr>Muli</vt:lpstr>
      <vt:lpstr>Muli Light</vt:lpstr>
      <vt:lpstr>proxima-nova</vt:lpstr>
      <vt:lpstr>Arial</vt:lpstr>
      <vt:lpstr>Calibri</vt:lpstr>
      <vt:lpstr>Calibri Light</vt:lpstr>
      <vt:lpstr>Courier New</vt:lpstr>
      <vt:lpstr>Gadugi</vt:lpstr>
      <vt:lpstr>Montserrat</vt:lpstr>
      <vt:lpstr>Open Sans</vt:lpstr>
      <vt:lpstr>Rockwell</vt:lpstr>
      <vt:lpstr>Symbol</vt:lpstr>
      <vt:lpstr>Verdana</vt:lpstr>
      <vt:lpstr>Wingdings</vt:lpstr>
      <vt:lpstr>Title Slide</vt:lpstr>
      <vt:lpstr>Section Title</vt:lpstr>
      <vt:lpstr>Body Slides</vt:lpstr>
      <vt:lpstr>1_Title Slide</vt:lpstr>
      <vt:lpstr>3_Office Theme</vt:lpstr>
      <vt:lpstr>The Physical Activity Guidelines Midcourse Report: Implementation Strategies for Older Adults  </vt:lpstr>
      <vt:lpstr>Background</vt:lpstr>
      <vt:lpstr>History of The Physical Activity Guidelines </vt:lpstr>
      <vt:lpstr>Why Focus on Older Adults? </vt:lpstr>
      <vt:lpstr>How much activity do older adults need? </vt:lpstr>
      <vt:lpstr>PowerPoint Presentation</vt:lpstr>
      <vt:lpstr>The Cost of Inactivity </vt:lpstr>
      <vt:lpstr>PowerPoint Presentation</vt:lpstr>
      <vt:lpstr>Prevalence of Meeting the Aerobic and Muscle-Strengthening Guidelines Among Older Adults by Age Group—National Health Interview Survey, 1998-2018 </vt:lpstr>
      <vt:lpstr>PowerPoint Presentation</vt:lpstr>
      <vt:lpstr>Barriers to Physical Activity </vt:lpstr>
      <vt:lpstr>Development of the Midcourse Report  </vt:lpstr>
      <vt:lpstr>Developing the Midcourse Report </vt:lpstr>
      <vt:lpstr>Midcourse Report</vt:lpstr>
      <vt:lpstr>Midcourse Report Audience </vt:lpstr>
      <vt:lpstr>Key Messages</vt:lpstr>
      <vt:lpstr>Key Findings </vt:lpstr>
      <vt:lpstr>Key Findings</vt:lpstr>
      <vt:lpstr>Key Settings </vt:lpstr>
      <vt:lpstr>Community</vt:lpstr>
      <vt:lpstr>Health Care</vt:lpstr>
      <vt:lpstr>Home </vt:lpstr>
      <vt:lpstr>Key Strategies </vt:lpstr>
      <vt:lpstr>Policy, Systems, and Environmental Approaches</vt:lpstr>
      <vt:lpstr>Behavior Change </vt:lpstr>
      <vt:lpstr>Physical Activity Programs</vt:lpstr>
      <vt:lpstr>Real World Examples </vt:lpstr>
      <vt:lpstr>Everyone Has a Role to Play </vt:lpstr>
      <vt:lpstr>Professionals Working With Older Adults</vt:lpstr>
      <vt:lpstr>Organizations </vt:lpstr>
      <vt:lpstr>Communities</vt:lpstr>
      <vt:lpstr>Policy Makers and Decision Makers </vt:lpstr>
      <vt:lpstr>Tools and Resources</vt:lpstr>
      <vt:lpstr>Move Your Way® Campaign</vt:lpstr>
      <vt:lpstr>Move Your Way® Campaign Materials for Older Adults</vt:lpstr>
      <vt:lpstr>Move Your Way® Microsite (health.gov/MoveYourWay) </vt:lpstr>
      <vt:lpstr>PowerPoint Presentation</vt:lpstr>
      <vt:lpstr>Get Started With Move Your Way!</vt:lpstr>
      <vt:lpstr>Learn More About the Physical Activity Guidelines!</vt:lpstr>
      <vt:lpstr>Active People, Healthy NationSM </vt:lpstr>
      <vt:lpstr>Strategies That Work</vt:lpstr>
      <vt:lpstr>PowerPoint Presentation</vt:lpstr>
      <vt:lpstr>Parks, Trails, and Greenway Interventions to   Increase Physical Activity</vt:lpstr>
      <vt:lpstr>Tools for Action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Activity Guidelines for Americans PowerPoint Template</dc:title>
  <dc:subject>Physical Activity Guidelines for Americans PowerPoint Template</dc:subject>
  <dc:creator>United States Department of Health and Human Services</dc:creator>
  <cp:keywords>Physical Activity Guidelines for Americans</cp:keywords>
  <dc:description/>
  <cp:lastModifiedBy>Lisa Erck</cp:lastModifiedBy>
  <cp:revision>169</cp:revision>
  <cp:lastPrinted>2016-09-13T19:58:51Z</cp:lastPrinted>
  <dcterms:created xsi:type="dcterms:W3CDTF">2016-09-13T17:19:17Z</dcterms:created>
  <dcterms:modified xsi:type="dcterms:W3CDTF">2023-10-10T16:14:54Z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0x0101009F717787F47F8847B3A6F7559A4FCF23</vt:lpwstr>
  </property>
  <property fmtid="{D5CDD505-2E9C-101B-9397-08002B2CF9AE}" pid="3" name="MediaServiceImageTags">
    <vt:lpwstr/>
  </property>
</Properties>
</file>